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56.xml.rels" ContentType="application/vnd.openxmlformats-package.relationships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9.png" ContentType="image/png"/>
  <Override PartName="/ppt/media/image16.wmf" ContentType="image/x-wmf"/>
  <Override PartName="/ppt/media/image66.jpeg" ContentType="image/jpeg"/>
  <Override PartName="/ppt/media/image58.jpeg" ContentType="image/jpeg"/>
  <Override PartName="/ppt/media/image56.png" ContentType="image/png"/>
  <Override PartName="/ppt/media/image40.jpeg" ContentType="image/jpeg"/>
  <Override PartName="/ppt/media/image53.jpeg" ContentType="image/jpeg"/>
  <Override PartName="/ppt/media/image51.png" ContentType="image/png"/>
  <Override PartName="/ppt/media/image4.jpeg" ContentType="image/jpeg"/>
  <Override PartName="/ppt/media/image105.wmf" ContentType="image/x-wmf"/>
  <Override PartName="/ppt/media/image49.jpeg" ContentType="image/jpeg"/>
  <Override PartName="/ppt/media/image46.wmf" ContentType="image/x-wmf"/>
  <Override PartName="/ppt/media/image44.wmf" ContentType="image/x-wmf"/>
  <Override PartName="/ppt/media/image34.jpeg" ContentType="image/jpeg"/>
  <Override PartName="/ppt/media/image33.jpeg" ContentType="image/jpeg"/>
  <Override PartName="/ppt/media/image48.wmf" ContentType="image/x-wmf"/>
  <Override PartName="/ppt/media/image32.jpeg" ContentType="image/jpeg"/>
  <Override PartName="/ppt/media/image37.jpeg" ContentType="image/jpeg"/>
  <Override PartName="/ppt/media/image88.wmf" ContentType="image/x-wmf"/>
  <Override PartName="/ppt/media/image30.png" ContentType="image/png"/>
  <Override PartName="/ppt/media/image98.wmf" ContentType="image/x-wmf"/>
  <Override PartName="/ppt/media/image47.wmf" ContentType="image/x-wmf"/>
  <Override PartName="/ppt/media/image10.wmf" ContentType="image/x-wmf"/>
  <Override PartName="/ppt/media/image25.jpeg" ContentType="image/jpeg"/>
  <Override PartName="/ppt/media/image84.jpeg" ContentType="image/jpeg"/>
  <Override PartName="/ppt/media/image42.wmf" ContentType="image/x-wmf"/>
  <Override PartName="/ppt/media/image23.jpeg" ContentType="image/jpeg"/>
  <Override PartName="/ppt/media/image119.jpeg" ContentType="image/jpeg"/>
  <Override PartName="/ppt/media/image9.png" ContentType="image/png"/>
  <Override PartName="/ppt/media/image39.jpeg" ContentType="image/jpeg"/>
  <Override PartName="/ppt/media/image5.png" ContentType="image/png"/>
  <Override PartName="/ppt/media/image8.jpeg" ContentType="image/jpeg"/>
  <Override PartName="/ppt/media/image26.png" ContentType="image/png"/>
  <Override PartName="/ppt/media/image91.png" ContentType="image/png"/>
  <Override PartName="/ppt/media/image43.jpeg" ContentType="image/jpeg"/>
  <Override PartName="/ppt/media/image28.png" ContentType="image/png"/>
  <Override PartName="/ppt/media/image93.png" ContentType="image/png"/>
  <Override PartName="/ppt/media/image38.jpeg" ContentType="image/jpeg"/>
  <Override PartName="/ppt/media/image97.jpeg" ContentType="image/jpeg"/>
  <Override PartName="/ppt/media/image31.wmf" ContentType="image/x-wmf"/>
  <Override PartName="/ppt/media/image29.jpeg" ContentType="image/jpeg"/>
  <Override PartName="/ppt/media/image13.png" ContentType="image/png"/>
  <Override PartName="/ppt/media/image7.wmf" ContentType="image/x-wmf"/>
  <Override PartName="/ppt/media/image113.png" ContentType="image/png"/>
  <Override PartName="/ppt/media/image50.png" ContentType="image/png"/>
  <Override PartName="/ppt/media/image104.wmf" ContentType="image/x-wmf"/>
  <Override PartName="/ppt/media/image11.wmf" ContentType="image/x-wmf"/>
  <Override PartName="/ppt/media/image54.png" ContentType="image/png"/>
  <Override PartName="/ppt/media/image108.wmf" ContentType="image/x-wmf"/>
  <Override PartName="/ppt/media/image3.png" ContentType="image/png"/>
  <Override PartName="/ppt/media/image15.png" ContentType="image/png"/>
  <Override PartName="/ppt/media/image92.jpeg" ContentType="image/jpeg"/>
  <Override PartName="/ppt/media/image17.jpeg" ContentType="image/jpeg"/>
  <Override PartName="/ppt/media/image116.png" ContentType="image/png"/>
  <Override PartName="/ppt/media/image6.wmf" ContentType="image/x-wmf"/>
  <Override PartName="/ppt/media/image18.wmf" ContentType="image/x-wmf"/>
  <Override PartName="/ppt/media/image83.wmf" ContentType="image/x-wmf"/>
  <Override PartName="/ppt/media/image112.png" ContentType="image/png"/>
  <Override PartName="/ppt/media/image12.png" ContentType="image/png"/>
  <Override PartName="/ppt/media/image35.jpeg" ContentType="image/jpeg"/>
  <Override PartName="/ppt/media/image1.jpeg" ContentType="image/jpeg"/>
  <Override PartName="/ppt/media/image89.jpeg" ContentType="image/jpeg"/>
  <Override PartName="/ppt/media/image41.jpeg" ContentType="image/jpeg"/>
  <Override PartName="/ppt/media/image14.jpeg" ContentType="image/jpeg"/>
  <Override PartName="/ppt/media/image45.jpeg" ContentType="image/jpeg"/>
  <Override PartName="/ppt/media/image70.jpeg" ContentType="image/jpeg"/>
  <Override PartName="/ppt/media/image71.png" ContentType="image/png"/>
  <Override PartName="/ppt/media/image72.jpeg" ContentType="image/jpeg"/>
  <Override PartName="/ppt/media/image74.jpeg" ContentType="image/jpeg"/>
  <Override PartName="/ppt/media/image76.wmf" ContentType="image/x-wmf"/>
  <Override PartName="/ppt/media/image122.png" ContentType="image/png"/>
  <Override PartName="/ppt/media/image75.jpeg" ContentType="image/jpeg"/>
  <Override PartName="/ppt/media/image81.jpeg" ContentType="image/jpeg"/>
  <Override PartName="/ppt/media/image118.jpeg" ContentType="image/jpeg"/>
  <Override PartName="/ppt/media/image87.jpeg" ContentType="image/jpeg"/>
  <Override PartName="/ppt/media/image63.png" ContentType="image/png"/>
  <Override PartName="/ppt/media/image90.png" ContentType="image/png"/>
  <Override PartName="/ppt/media/image124.png" ContentType="image/png"/>
  <Override PartName="/ppt/media/image111.jpeg" ContentType="image/jpeg"/>
  <Override PartName="/ppt/media/image94.jpeg" ContentType="image/jpeg"/>
  <Override PartName="/ppt/media/image61.png" ContentType="image/png"/>
  <Override PartName="/ppt/media/image123.jpeg" ContentType="image/jpeg"/>
  <Override PartName="/ppt/media/image85.jpeg" ContentType="image/jpeg"/>
  <Override PartName="/ppt/media/image101.png" ContentType="image/png"/>
  <Override PartName="/ppt/media/image55.wmf" ContentType="image/x-wmf"/>
  <Override PartName="/ppt/media/image121.jpeg" ContentType="image/jpeg"/>
  <Override PartName="/ppt/media/image115.png" ContentType="image/png"/>
  <Override PartName="/ppt/media/image86.wmf" ContentType="image/x-wmf"/>
  <Override PartName="/ppt/media/image110.jpeg" ContentType="image/jpeg"/>
  <Override PartName="/ppt/media/image102.png" ContentType="image/png"/>
  <Override PartName="/ppt/media/image96.jpeg" ContentType="image/jpeg"/>
  <Override PartName="/ppt/media/image95.png" ContentType="image/png"/>
  <Override PartName="/ppt/media/image103.jpeg" ContentType="image/jpeg"/>
  <Override PartName="/ppt/media/image80.wmf" ContentType="image/x-wmf"/>
  <Override PartName="/ppt/media/image100.wmf" ContentType="image/x-wmf"/>
  <Override PartName="/ppt/media/image77.wmf" ContentType="image/x-wmf"/>
  <Override PartName="/ppt/media/image114.png" ContentType="image/png"/>
  <Override PartName="/ppt/media/image64.jpeg" ContentType="image/jpeg"/>
  <Override PartName="/ppt/media/image120.png" ContentType="image/png"/>
  <Override PartName="/ppt/media/image69.png" ContentType="image/png"/>
  <Override PartName="/ppt/media/image68.jpeg" ContentType="image/jpeg"/>
  <Override PartName="/ppt/media/image67.png" ContentType="image/png"/>
  <Override PartName="/ppt/media/image27.jpeg" ContentType="image/jpeg"/>
  <Override PartName="/ppt/media/image82.wmf" ContentType="image/x-wmf"/>
  <Override PartName="/ppt/media/image52.png" ContentType="image/png"/>
  <Override PartName="/ppt/media/image106.wmf" ContentType="image/x-wmf"/>
  <Override PartName="/ppt/media/image22.wmf" ContentType="image/x-wmf"/>
  <Override PartName="/ppt/media/image117.jpeg" ContentType="image/jpeg"/>
  <Override PartName="/ppt/media/image65.png" ContentType="image/png"/>
  <Override PartName="/ppt/media/image73.jpeg" ContentType="image/jpeg"/>
  <Override PartName="/ppt/media/image24.png" ContentType="image/png"/>
  <Override PartName="/ppt/media/image19.png" ContentType="image/png"/>
  <Override PartName="/ppt/media/image79.jpeg" ContentType="image/jpeg"/>
  <Override PartName="/ppt/media/image62.jpeg" ContentType="image/jpeg"/>
  <Override PartName="/ppt/media/image20.jpeg" ContentType="image/jpeg"/>
  <Override PartName="/ppt/media/image109.wmf" ContentType="image/x-wmf"/>
  <Override PartName="/ppt/media/image60.jpeg" ContentType="image/jpeg"/>
  <Override PartName="/ppt/media/image21.wmf" ContentType="image/x-wmf"/>
  <Override PartName="/ppt/media/image99.wmf" ContentType="image/x-wmf"/>
  <Override PartName="/ppt/media/image2.jpeg" ContentType="image/jpeg"/>
  <Override PartName="/ppt/media/image107.png" ContentType="image/png"/>
  <Override PartName="/ppt/media/image78.wmf" ContentType="image/x-wmf"/>
  <Override PartName="/ppt/media/image36.jpeg" ContentType="image/jpeg"/>
  <Override PartName="/ppt/media/image57.png" ContentType="image/png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4758988" cy="1079976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1193564-7BFA-4333-8153-907E2B561623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54D14E-CD81-4E2C-A8A5-5B0DF8371264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31C2B4-D1D8-42D2-BA65-1224E7E01B18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EB6B9B-6900-4C89-BEBD-16B9D6A437B0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27D89D-9311-4ED9-B763-DD477D18E2B9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C53ED4-AAAF-4E3F-9511-8800173AAAD4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D20A59-6BDF-4CD5-81FE-357D26883EE8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D823F5-4E07-4BF6-896D-E433D2807CDA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79BF07-B3E7-4F20-969C-900E47070EFF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6C3C1E-8FB6-49BB-9022-1411070E3818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A8BFF1-095A-4BC4-BB9F-E9892CD8A9C5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6342DD-6576-4E6F-84AC-3316897A77B8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E38B59-477B-458C-9A5A-AE25AC4D4DA6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E01C07-5F25-468D-A8DD-538CC1887D99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CD6D3F-4AFF-4680-AB99-27280103E9D4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197385-8B3E-4D52-9620-295C23A239DA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9CA7AF-101E-4E8E-89A7-5A4ED33C27BA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7F731C-DCFE-4941-B0FB-10EC20A370D1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1CB64E-A955-4386-B209-7F769D99A31C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C806ED-C285-48EA-ADE9-759D6482123C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2C8C1D-AC56-478B-8039-40F8EA10815B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6FCC9E-6BD1-4D2F-96BE-EEB8DADBE894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1085760" y="685800"/>
            <a:ext cx="4684680" cy="342720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818385"/>
                </a:solidFill>
                <a:latin typeface="Bitter-Regular"/>
              </a:rPr>
              <a:t>The Human Disease Network, whose nodes are diseases connected if they </a:t>
            </a:r>
            <a:r>
              <a:rPr b="0" lang="en-IN" sz="1800" spc="-1" strike="noStrike">
                <a:solidFill>
                  <a:srgbClr val="818385"/>
                </a:solidFill>
                <a:latin typeface="Bitter-Regular"/>
              </a:rPr>
              <a:t>have common genetic origin.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K.-I. Goh, M. E. Cusick, D. Valle, B. Childs, M. Vidal, and A.-L. Barabasi.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Bitter-Regular"/>
              </a:rPr>
              <a:t>The human disease network. PNAS, 104:8685–8690, 2007.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4BC013-FFEA-4066-8583-06877CA1FC8D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AB80C3-6FF9-4C91-8C31-E3898FF6C4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368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738000" y="6242040"/>
            <a:ext cx="368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732A79-0DC4-4AC7-B04B-1218973AE1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738000" y="624204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927000" y="624204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3D4D00-7A1E-4FF0-BF88-2233F355D4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862920" y="252000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987480" y="252000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738000" y="624204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862920" y="624204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987480" y="624204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85BF5B-E815-418F-B05B-74C3EAA6F5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C7BD47-DE21-4E8A-82A6-3200F0252C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738000" y="2520000"/>
            <a:ext cx="368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45E3B2-C5E1-4FF3-B2B9-7BFC7FA81A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368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B22DBC-CEA7-49F7-8678-AAE768AB9C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89A201-B458-421D-A828-2D8103764B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8940A8-11E2-40E0-BDCE-0F369EB733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738000" y="432360"/>
            <a:ext cx="13281120" cy="833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6F05C8-E265-4E19-B4FB-B85C9A829B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738000" y="624204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69029E-FDF2-4D9A-89F6-B10DECBC3F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38000" y="2520000"/>
            <a:ext cx="368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CB531E-80EC-4745-B453-68A4076F3D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927000" y="624204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D5C293-1682-43A8-8B62-B34C8FD499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738000" y="6242040"/>
            <a:ext cx="368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816131-8944-4507-B2B2-61C984CF2D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368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738000" y="6242040"/>
            <a:ext cx="368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32F304-2DD6-457D-8033-D3780CAACA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738000" y="624204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927000" y="624204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3F9F21-827D-45C4-9883-D59C37D8DE3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862920" y="252000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987480" y="252000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738000" y="624204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862920" y="624204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987480" y="6242040"/>
            <a:ext cx="1184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D8BA8B-1FDB-4B22-9656-CAFD1919040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368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CF41FC-BBEB-4616-96FE-C43E39D512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1C2A84-36F3-4F1B-A095-638B537A51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5EE541-3D1D-4AA3-87DA-9A3E48D193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38000" y="432360"/>
            <a:ext cx="13281120" cy="833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391FED-1E4F-4FA8-8296-8DAD9DFC6E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38000" y="624204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440A89-076D-4197-BDA7-AD5B4C66F5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27000" y="624204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2B2B1B-4EAC-40AA-9C94-007FFFF7EE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8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927000" y="2520000"/>
            <a:ext cx="179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4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738000" y="6242040"/>
            <a:ext cx="36864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DE8A80-49F6-442D-8085-EF0F1D00D6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8000" y="432360"/>
            <a:ext cx="13281120" cy="17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8000" y="2520000"/>
            <a:ext cx="368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125720" y="2520000"/>
            <a:ext cx="368640" cy="712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1"/>
          </p:nvPr>
        </p:nvSpPr>
        <p:spPr>
          <a:xfrm>
            <a:off x="5042520" y="10009800"/>
            <a:ext cx="467172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2"/>
          </p:nvPr>
        </p:nvSpPr>
        <p:spPr>
          <a:xfrm>
            <a:off x="1057716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2EDEAF-805E-4617-B040-D21C5A5DBAF6}" type="slidenum">
              <a:rPr b="0" lang="en-IN" sz="194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94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 idx="3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5042520" y="10009800"/>
            <a:ext cx="467172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1057716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EC92AA-7BE2-4E96-B424-450876A03C8D}" type="slidenum">
              <a:rPr b="0" lang="en-IN" sz="194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94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737640" y="430560"/>
            <a:ext cx="13282560" cy="180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737640" y="2526840"/>
            <a:ext cx="13282560" cy="62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wmf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wmf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wmf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wmf"/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wmf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jpe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wmf"/><Relationship Id="rId3" Type="http://schemas.openxmlformats.org/officeDocument/2006/relationships/image" Target="../media/image77.wmf"/><Relationship Id="rId4" Type="http://schemas.openxmlformats.org/officeDocument/2006/relationships/image" Target="../media/image78.wmf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wmf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image" Target="../media/image82.wmf"/><Relationship Id="rId3" Type="http://schemas.openxmlformats.org/officeDocument/2006/relationships/image" Target="../media/image83.wmf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wmf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wmf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oleObject" Target="../embeddings/oleObject1.bin"/><Relationship Id="rId3" Type="http://schemas.openxmlformats.org/officeDocument/2006/relationships/image" Target="../media/image98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99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00.wmf"/><Relationship Id="rId8" Type="http://schemas.openxmlformats.org/officeDocument/2006/relationships/image" Target="../media/image101.png"/><Relationship Id="rId9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wmf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oleObject" Target="../embeddings/oleObject1.bin"/><Relationship Id="rId3" Type="http://schemas.openxmlformats.org/officeDocument/2006/relationships/image" Target="../media/image104.w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105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06.wmf"/><Relationship Id="rId8" Type="http://schemas.openxmlformats.org/officeDocument/2006/relationships/image" Target="../media/image107.png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08.w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109.wmf"/><Relationship Id="rId1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9.jpe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21.jpeg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23.jpeg"/><Relationship Id="rId2" Type="http://schemas.openxmlformats.org/officeDocument/2006/relationships/image" Target="../media/image124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wmf"/><Relationship Id="rId3" Type="http://schemas.openxmlformats.org/officeDocument/2006/relationships/image" Target="../media/image22.wmf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90" name="PlaceHolder 1"/>
          <p:cNvSpPr>
            <a:spLocks noGrp="1"/>
          </p:cNvSpPr>
          <p:nvPr>
            <p:ph type="dt" idx="10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91" name="TextBox 5"/>
          <p:cNvSpPr/>
          <p:nvPr/>
        </p:nvSpPr>
        <p:spPr>
          <a:xfrm>
            <a:off x="3490920" y="3968640"/>
            <a:ext cx="10007280" cy="2284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algn="ctr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Clustering Coefficients</a:t>
            </a:r>
            <a:endParaRPr b="0" lang="en-IN" sz="3600" spc="-1" strike="noStrike">
              <a:latin typeface="Arial"/>
            </a:endParaRPr>
          </a:p>
          <a:p>
            <a:pPr marL="685800" indent="-685800" algn="ctr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Closeness Centrality</a:t>
            </a:r>
            <a:endParaRPr b="0" lang="en-IN" sz="3600" spc="-1" strike="noStrike">
              <a:latin typeface="Arial"/>
            </a:endParaRPr>
          </a:p>
          <a:p>
            <a:pPr marL="685800" indent="-685800" algn="ctr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Betweenness Centrality</a:t>
            </a:r>
            <a:endParaRPr b="0" lang="en-IN" sz="3600" spc="-1" strike="noStrike">
              <a:latin typeface="Arial"/>
            </a:endParaRPr>
          </a:p>
          <a:p>
            <a:pPr marL="685800" indent="-685800" algn="ctr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2" name="TextBox 7"/>
          <p:cNvSpPr/>
          <p:nvPr/>
        </p:nvSpPr>
        <p:spPr>
          <a:xfrm>
            <a:off x="3706920" y="6912000"/>
            <a:ext cx="10007280" cy="2284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algn="ctr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Complete, Regular and  bipartite graph: Example</a:t>
            </a:r>
            <a:endParaRPr b="0" lang="en-IN" sz="3600" spc="-1" strike="noStrike">
              <a:latin typeface="Arial"/>
            </a:endParaRPr>
          </a:p>
          <a:p>
            <a:pPr marL="685800" indent="-685800" algn="ctr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Average path length of lattice in different dimension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3" name="TextBox 2"/>
          <p:cNvSpPr/>
          <p:nvPr/>
        </p:nvSpPr>
        <p:spPr>
          <a:xfrm>
            <a:off x="745560" y="431280"/>
            <a:ext cx="1304064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0000ff"/>
                </a:solidFill>
                <a:latin typeface="Cambria"/>
                <a:ea typeface="Cambria"/>
              </a:rPr>
              <a:t>Network :structural chracteristics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53" name="PlaceHolder 1"/>
          <p:cNvSpPr>
            <a:spLocks noGrp="1"/>
          </p:cNvSpPr>
          <p:nvPr>
            <p:ph type="dt" idx="17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154" name="TextBox 3"/>
          <p:cNvSpPr/>
          <p:nvPr/>
        </p:nvSpPr>
        <p:spPr>
          <a:xfrm>
            <a:off x="745560" y="431280"/>
            <a:ext cx="1023228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Network Analysis: Centrality measures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55" name="Picture 4" descr=""/>
          <p:cNvPicPr/>
          <p:nvPr/>
        </p:nvPicPr>
        <p:blipFill>
          <a:blip r:embed="rId2"/>
          <a:stretch/>
        </p:blipFill>
        <p:spPr>
          <a:xfrm>
            <a:off x="558720" y="2087640"/>
            <a:ext cx="13494960" cy="208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57" name="PlaceHolder 1"/>
          <p:cNvSpPr>
            <a:spLocks noGrp="1"/>
          </p:cNvSpPr>
          <p:nvPr>
            <p:ph type="dt" idx="18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158" name="TextBox 3"/>
          <p:cNvSpPr/>
          <p:nvPr/>
        </p:nvSpPr>
        <p:spPr>
          <a:xfrm>
            <a:off x="745560" y="431280"/>
            <a:ext cx="1023228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Network Analysis: Centrality measures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59" name="Picture 4" descr=""/>
          <p:cNvPicPr/>
          <p:nvPr/>
        </p:nvPicPr>
        <p:blipFill>
          <a:blip r:embed="rId2"/>
          <a:stretch/>
        </p:blipFill>
        <p:spPr>
          <a:xfrm>
            <a:off x="558720" y="2087640"/>
            <a:ext cx="13494960" cy="208404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5" descr=""/>
          <p:cNvPicPr/>
          <p:nvPr/>
        </p:nvPicPr>
        <p:blipFill>
          <a:blip r:embed="rId3"/>
          <a:stretch/>
        </p:blipFill>
        <p:spPr>
          <a:xfrm>
            <a:off x="3490920" y="5042160"/>
            <a:ext cx="6726960" cy="316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62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graphicFrame>
        <p:nvGraphicFramePr>
          <p:cNvPr id="163" name="Table 8"/>
          <p:cNvGraphicFramePr/>
          <p:nvPr/>
        </p:nvGraphicFramePr>
        <p:xfrm>
          <a:off x="250560" y="1439280"/>
          <a:ext cx="14208120" cy="7516080"/>
        </p:xfrm>
        <a:graphic>
          <a:graphicData uri="http://schemas.openxmlformats.org/drawingml/2006/table">
            <a:tbl>
              <a:tblPr/>
              <a:tblGrid>
                <a:gridCol w="3552120"/>
                <a:gridCol w="3552120"/>
                <a:gridCol w="3552120"/>
                <a:gridCol w="3552120"/>
              </a:tblGrid>
              <a:tr h="198900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What makes a vertex central in a network?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(one or more ideas)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do you describe it mathematically?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When is it appropriate to use it?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can we capture it?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171288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98900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88488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7016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7052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Different types of centralities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66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graphicFrame>
        <p:nvGraphicFramePr>
          <p:cNvPr id="167" name="Table 8"/>
          <p:cNvGraphicFramePr/>
          <p:nvPr/>
        </p:nvGraphicFramePr>
        <p:xfrm>
          <a:off x="250560" y="1439280"/>
          <a:ext cx="14208120" cy="7516080"/>
        </p:xfrm>
        <a:graphic>
          <a:graphicData uri="http://schemas.openxmlformats.org/drawingml/2006/table">
            <a:tbl>
              <a:tblPr/>
              <a:tblGrid>
                <a:gridCol w="3552120"/>
                <a:gridCol w="3552120"/>
                <a:gridCol w="3552120"/>
                <a:gridCol w="3552120"/>
              </a:tblGrid>
              <a:tr h="198900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What makes a vertex central in a network?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(one or more ideas)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do you describe it mathematically?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When is it appropriate to use it?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can we capture it?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171288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Lots of one-hop connections from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The number of vertices that  influences directly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Local influence matters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Small diameter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Cambria"/>
                          <a:ea typeface="Cambria"/>
                        </a:rPr>
                        <a:t>Degree centrality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(or simply the 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98900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88488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7016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7052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sp>
        <p:nvSpPr>
          <p:cNvPr id="168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Different types of centralities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70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graphicFrame>
        <p:nvGraphicFramePr>
          <p:cNvPr id="171" name="Table 8"/>
          <p:cNvGraphicFramePr/>
          <p:nvPr/>
        </p:nvGraphicFramePr>
        <p:xfrm>
          <a:off x="250560" y="1439280"/>
          <a:ext cx="14208120" cy="7516080"/>
        </p:xfrm>
        <a:graphic>
          <a:graphicData uri="http://schemas.openxmlformats.org/drawingml/2006/table">
            <a:tbl>
              <a:tblPr/>
              <a:tblGrid>
                <a:gridCol w="3552120"/>
                <a:gridCol w="3552120"/>
                <a:gridCol w="3552120"/>
                <a:gridCol w="3552120"/>
              </a:tblGrid>
              <a:tr h="198900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What makes a vertex central in a network?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(one or more ideas)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do you describe it mathematically?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When is it appropriate to use it?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can we capture it?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171288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Lots of one-hop connections from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The number of vertices that  influences directly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Local influence matters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Small diameter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Cambria"/>
                          <a:ea typeface="Cambria"/>
                        </a:rPr>
                        <a:t>Degree centrality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(or simply the 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98900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Lots of one-hop connections from  relative to the size of the graph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The proportion of the vertices that  influences directly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Local influence matters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Small diameter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Cambria"/>
                          <a:ea typeface="Cambria"/>
                        </a:rPr>
                        <a:t>Normalized degree centrality 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88488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7016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7052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sp>
        <p:nvSpPr>
          <p:cNvPr id="172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Different types of centralities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74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graphicFrame>
        <p:nvGraphicFramePr>
          <p:cNvPr id="175" name="Table 8"/>
          <p:cNvGraphicFramePr/>
          <p:nvPr/>
        </p:nvGraphicFramePr>
        <p:xfrm>
          <a:off x="250560" y="1439280"/>
          <a:ext cx="14208120" cy="8008560"/>
        </p:xfrm>
        <a:graphic>
          <a:graphicData uri="http://schemas.openxmlformats.org/drawingml/2006/table">
            <a:tbl>
              <a:tblPr/>
              <a:tblGrid>
                <a:gridCol w="3552120"/>
                <a:gridCol w="3552120"/>
                <a:gridCol w="3552120"/>
                <a:gridCol w="3552120"/>
              </a:tblGrid>
              <a:tr h="198900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What makes a vertex central in a network?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(one or more ideas)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do you describe it mathematically?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When is it appropriate to use it?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can we capture it?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171288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Lots of one-hop connections from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The number of vertices that  influences directly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Local influence matters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Small diameter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Cambria"/>
                          <a:ea typeface="Cambria"/>
                        </a:rPr>
                        <a:t>Degree centrality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(or simply the 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98900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Lots of one-hop connections from  relative to the size of the graph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The proportion of the vertices that  influences directly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Local influence matters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Small diameter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Cambria"/>
                          <a:ea typeface="Cambria"/>
                        </a:rPr>
                        <a:t>Normalized degree centrality 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1518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In the “middle” of the graph - </a:t>
                      </a: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Cambria"/>
                          <a:ea typeface="Cambria"/>
                        </a:rPr>
                        <a:t>closeness centrality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Close to everyone at the same time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The efficiency of a vertex of reaching everyone quickly (spreading news or a virus for example)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39960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9960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sp>
        <p:nvSpPr>
          <p:cNvPr id="176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Different types of centralities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77" name="Rectangle 3"/>
              <p:cNvSpPr txBox="1"/>
              <p:nvPr/>
            </p:nvSpPr>
            <p:spPr>
              <a:xfrm>
                <a:off x="10749600" y="7200000"/>
                <a:ext cx="4341600" cy="1432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𝑢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𝑣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𝑢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𝑣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graphicFrame>
        <p:nvGraphicFramePr>
          <p:cNvPr id="180" name="Table 8"/>
          <p:cNvGraphicFramePr/>
          <p:nvPr/>
        </p:nvGraphicFramePr>
        <p:xfrm>
          <a:off x="250560" y="1439280"/>
          <a:ext cx="14208120" cy="7681680"/>
        </p:xfrm>
        <a:graphic>
          <a:graphicData uri="http://schemas.openxmlformats.org/drawingml/2006/table">
            <a:tbl>
              <a:tblPr/>
              <a:tblGrid>
                <a:gridCol w="3552120"/>
                <a:gridCol w="3552120"/>
                <a:gridCol w="3552120"/>
                <a:gridCol w="3552120"/>
              </a:tblGrid>
              <a:tr h="198900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What makes a vertex central in a network?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(one or more ideas)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do you describe it mathematically?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When is it appropriate to use it?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</a:rPr>
                        <a:t>How can we capture it?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1712880"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Lots of one-hop connections from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The number of vertices that  influences directly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Local influence matters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Small diameter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lIns="143640" rIns="1436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Cambria"/>
                          <a:ea typeface="Cambria"/>
                        </a:rPr>
                        <a:t>Degree centrality </a:t>
                      </a: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(or simply the 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8612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1518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In the “middle” of the graph - </a:t>
                      </a: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Cambria"/>
                          <a:ea typeface="Cambria"/>
                        </a:rPr>
                        <a:t>closeness centrality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Close to everyone at the same time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The efficiency of a vertex of reaching everyone quickly (spreading news or a virus for example)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1875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Lots of one-hop connections to high centrality vertices 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A weighted degree centrality based on the weight of the neighbors (instead of a weight of 1 as in degree centrality)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For example when the people you are connected to matter.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Cambria"/>
                          <a:ea typeface="Cambria"/>
                        </a:rPr>
                        <a:t>Eigenvector centrality 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</a:rPr>
                        <a:t>(recursive formula):</a:t>
                      </a:r>
                      <a:endParaRPr b="0" lang="en-IN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399600"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143640" marR="1436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sp>
        <p:nvSpPr>
          <p:cNvPr id="181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Different types of centralities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2" name="Rectangle 2"/>
              <p:cNvSpPr txBox="1"/>
              <p:nvPr/>
            </p:nvSpPr>
            <p:spPr>
              <a:xfrm>
                <a:off x="10453680" y="5580000"/>
                <a:ext cx="4341600" cy="1432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𝑢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𝑣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𝑢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𝑣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83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85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Closeness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7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88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89" name="TextBox 7"/>
          <p:cNvSpPr/>
          <p:nvPr/>
        </p:nvSpPr>
        <p:spPr>
          <a:xfrm>
            <a:off x="999720" y="2414520"/>
            <a:ext cx="13457880" cy="4538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ff"/>
                </a:solidFill>
                <a:latin typeface="Cambria"/>
                <a:ea typeface="Cambria"/>
              </a:rPr>
              <a:t>Reciprocal</a:t>
            </a:r>
            <a:r>
              <a:rPr b="0" lang="en-US" sz="3200" spc="-1" strike="noStrike">
                <a:solidFill>
                  <a:srgbClr val="800080"/>
                </a:solidFill>
                <a:latin typeface="Cambria"/>
                <a:ea typeface="Cambria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of the total distance from a node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v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to all the other nodes in a network</a:t>
            </a:r>
            <a:endParaRPr b="0" lang="en-IN" sz="3200" spc="-1" strike="noStrike">
              <a:latin typeface="Arial"/>
            </a:endParaRPr>
          </a:p>
          <a:p>
            <a:pPr marL="1234080" algn="just"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  <a:p>
            <a:pPr marL="1234080" algn="just"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  <a:p>
            <a:pPr marL="1234080" algn="just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endParaRPr b="0" lang="en-IN" sz="2800" spc="-1" strike="noStrike">
              <a:latin typeface="Arial"/>
            </a:endParaRPr>
          </a:p>
          <a:p>
            <a:pPr marL="1234080" algn="just"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  <a:p>
            <a:pPr marL="1234080" algn="just"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                    </a:t>
            </a:r>
            <a:endParaRPr b="0" lang="en-IN" sz="2800" spc="-1" strike="noStrike">
              <a:latin typeface="Arial"/>
            </a:endParaRPr>
          </a:p>
          <a:p>
            <a:pPr marL="1234080" algn="just">
              <a:lnSpc>
                <a:spcPct val="100000"/>
              </a:lnSpc>
              <a:buNone/>
            </a:pPr>
            <a:r>
              <a:rPr b="0" i="1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d(u,v)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is the distance between node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u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 and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v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. </a:t>
            </a:r>
            <a:endParaRPr b="0" lang="en-IN" sz="3200" spc="-1" strike="noStrike">
              <a:latin typeface="Arial"/>
            </a:endParaRPr>
          </a:p>
          <a:p>
            <a:pPr marL="1234080" algn="just">
              <a:lnSpc>
                <a:spcPct val="100000"/>
              </a:lnSpc>
              <a:buNone/>
            </a:pPr>
            <a:endParaRPr b="0" lang="en-IN" sz="3200" spc="-1" strike="noStrike">
              <a:latin typeface="Arial"/>
            </a:endParaRPr>
          </a:p>
          <a:p>
            <a:pPr marL="1234080"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190" name="TextBox 5"/>
          <p:cNvSpPr/>
          <p:nvPr/>
        </p:nvSpPr>
        <p:spPr>
          <a:xfrm>
            <a:off x="999720" y="7976880"/>
            <a:ext cx="13437720" cy="11869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Closeness centrality can be viewed as the efficiency of a vertex in spreading information to all other vertices.</a:t>
            </a:r>
            <a:endParaRPr b="0" lang="en-IN" sz="36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1" name="Rectangle 10"/>
              <p:cNvSpPr txBox="1"/>
              <p:nvPr/>
            </p:nvSpPr>
            <p:spPr>
              <a:xfrm>
                <a:off x="5207760" y="3715200"/>
                <a:ext cx="4341600" cy="1432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𝑢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𝑣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𝑢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𝑣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5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96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97" name="TextBox 8"/>
          <p:cNvSpPr/>
          <p:nvPr/>
        </p:nvSpPr>
        <p:spPr>
          <a:xfrm>
            <a:off x="415080" y="1861920"/>
            <a:ext cx="14042520" cy="1308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 natural extension of degree centrality is </a:t>
            </a:r>
            <a:r>
              <a:rPr b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eigenvector centrality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.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01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02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03" name="TextBox 8"/>
          <p:cNvSpPr/>
          <p:nvPr/>
        </p:nvSpPr>
        <p:spPr>
          <a:xfrm>
            <a:off x="460080" y="1589400"/>
            <a:ext cx="14042520" cy="5574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 natural extension of degree centrality is </a:t>
            </a:r>
            <a:r>
              <a:rPr b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eigenvector centrality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.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4000" spc="-1" strike="noStrike">
              <a:latin typeface="Arial"/>
            </a:endParaRPr>
          </a:p>
          <a:p>
            <a:pPr marL="685800" indent="-685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In-degree centrality awards one centrality point for every link a node receives. But not all vertices are equivalent: some are more relevant than others, and, reasonably, endorsements from important nodes count more.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95" name="PlaceHolder 1"/>
          <p:cNvSpPr>
            <a:spLocks noGrp="1"/>
          </p:cNvSpPr>
          <p:nvPr>
            <p:ph type="dt" idx="11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96" name="TextBox 3"/>
          <p:cNvSpPr/>
          <p:nvPr/>
        </p:nvSpPr>
        <p:spPr>
          <a:xfrm>
            <a:off x="745560" y="431280"/>
            <a:ext cx="1304064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0000ff"/>
                </a:solidFill>
                <a:latin typeface="Cambria"/>
                <a:ea typeface="Cambria"/>
              </a:rPr>
              <a:t>Clustering Coefficients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97" name="TextBox 4"/>
          <p:cNvSpPr/>
          <p:nvPr/>
        </p:nvSpPr>
        <p:spPr>
          <a:xfrm>
            <a:off x="538560" y="2030040"/>
            <a:ext cx="13103640" cy="1918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The clustering coefficient captures the degree to which the neighbors of a given node link to each other. For a node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with degree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the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local clustering </a:t>
            </a:r>
            <a:r>
              <a:rPr b="0" i="1" lang="en-IN" sz="4000" spc="-1" strike="noStrike">
                <a:solidFill>
                  <a:srgbClr val="000000"/>
                </a:solidFill>
                <a:latin typeface="Cambria"/>
                <a:ea typeface="Cambria"/>
              </a:rPr>
              <a:t>coefficient </a:t>
            </a:r>
            <a:r>
              <a:rPr b="0" lang="en-IN" sz="4000" spc="-1" strike="noStrike">
                <a:solidFill>
                  <a:srgbClr val="000000"/>
                </a:solidFill>
                <a:latin typeface="Cambria"/>
                <a:ea typeface="Cambria"/>
              </a:rPr>
              <a:t>is defined as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98" name="Picture 6" descr=""/>
          <p:cNvPicPr/>
          <p:nvPr/>
        </p:nvPicPr>
        <p:blipFill>
          <a:blip r:embed="rId2"/>
          <a:stretch/>
        </p:blipFill>
        <p:spPr>
          <a:xfrm>
            <a:off x="5003280" y="4463640"/>
            <a:ext cx="3939480" cy="226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07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08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09" name="TextBox 8"/>
          <p:cNvSpPr/>
          <p:nvPr/>
        </p:nvSpPr>
        <p:spPr>
          <a:xfrm>
            <a:off x="464040" y="1564560"/>
            <a:ext cx="14042520" cy="5574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 natural extension of degree centrality is </a:t>
            </a:r>
            <a:r>
              <a:rPr b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eigenvector centrality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.</a:t>
            </a:r>
            <a:endParaRPr b="0" lang="en-IN" sz="4000" spc="-1" strike="noStrike">
              <a:latin typeface="Arial"/>
            </a:endParaRPr>
          </a:p>
          <a:p>
            <a:pPr marL="685800" indent="-685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In-degree centrality awards one centrality point for every link a node receives. But not all vertices are equivalent: some are more relevant than others, and, reasonably, endorsements from important nodes count more.</a:t>
            </a:r>
            <a:endParaRPr b="0" lang="en-IN" sz="4000" spc="-1" strike="noStrike">
              <a:latin typeface="Arial"/>
            </a:endParaRPr>
          </a:p>
          <a:p>
            <a:pPr marL="685800" indent="-685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EVC : </a:t>
            </a:r>
            <a:r>
              <a:rPr b="0" i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A node is important if it is linked to by other important nodes.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13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14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5" name="Picture 5" descr=""/>
          <p:cNvPicPr/>
          <p:nvPr/>
        </p:nvPicPr>
        <p:blipFill>
          <a:blip r:embed="rId2"/>
          <a:stretch/>
        </p:blipFill>
        <p:spPr>
          <a:xfrm>
            <a:off x="835560" y="1839960"/>
            <a:ext cx="13323240" cy="197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19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20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21" name="Group 11"/>
          <p:cNvGrpSpPr/>
          <p:nvPr/>
        </p:nvGrpSpPr>
        <p:grpSpPr>
          <a:xfrm>
            <a:off x="1546920" y="2087640"/>
            <a:ext cx="12150000" cy="6406920"/>
            <a:chOff x="1546920" y="2087640"/>
            <a:chExt cx="12150000" cy="6406920"/>
          </a:xfrm>
        </p:grpSpPr>
        <p:pic>
          <p:nvPicPr>
            <p:cNvPr id="222" name="Picture 7" descr=""/>
            <p:cNvPicPr/>
            <p:nvPr/>
          </p:nvPicPr>
          <p:blipFill>
            <a:blip r:embed="rId2"/>
            <a:stretch/>
          </p:blipFill>
          <p:spPr>
            <a:xfrm>
              <a:off x="1546920" y="2087640"/>
              <a:ext cx="12150000" cy="6406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Rectangle 8"/>
            <p:cNvSpPr/>
            <p:nvPr/>
          </p:nvSpPr>
          <p:spPr>
            <a:xfrm>
              <a:off x="9395640" y="7704000"/>
              <a:ext cx="3886560" cy="358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" name="Rectangle 10"/>
            <p:cNvSpPr/>
            <p:nvPr/>
          </p:nvSpPr>
          <p:spPr>
            <a:xfrm>
              <a:off x="1978920" y="8136360"/>
              <a:ext cx="1582200" cy="358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26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28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29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0" name="Picture 5" descr=""/>
          <p:cNvPicPr/>
          <p:nvPr/>
        </p:nvPicPr>
        <p:blipFill>
          <a:blip r:embed="rId2"/>
          <a:stretch/>
        </p:blipFill>
        <p:spPr>
          <a:xfrm>
            <a:off x="1690920" y="2018880"/>
            <a:ext cx="2761560" cy="1061280"/>
          </a:xfrm>
          <a:prstGeom prst="rect">
            <a:avLst/>
          </a:prstGeom>
          <a:ln w="0">
            <a:noFill/>
          </a:ln>
        </p:spPr>
      </p:pic>
      <p:pic>
        <p:nvPicPr>
          <p:cNvPr id="231" name="Picture 13" descr=""/>
          <p:cNvPicPr/>
          <p:nvPr/>
        </p:nvPicPr>
        <p:blipFill>
          <a:blip r:embed="rId3"/>
          <a:srcRect l="0" t="17474" r="0" b="0"/>
          <a:stretch/>
        </p:blipFill>
        <p:spPr>
          <a:xfrm>
            <a:off x="11435400" y="2038320"/>
            <a:ext cx="1934640" cy="117612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15" descr=""/>
          <p:cNvPicPr/>
          <p:nvPr/>
        </p:nvPicPr>
        <p:blipFill>
          <a:blip r:embed="rId4"/>
          <a:stretch/>
        </p:blipFill>
        <p:spPr>
          <a:xfrm>
            <a:off x="4894200" y="4051800"/>
            <a:ext cx="6539400" cy="482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34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6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37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38" name="Picture 7" descr=""/>
          <p:cNvPicPr/>
          <p:nvPr/>
        </p:nvPicPr>
        <p:blipFill>
          <a:blip r:embed="rId2"/>
          <a:stretch/>
        </p:blipFill>
        <p:spPr>
          <a:xfrm>
            <a:off x="1384200" y="2923560"/>
            <a:ext cx="2998440" cy="4951080"/>
          </a:xfrm>
          <a:prstGeom prst="rect">
            <a:avLst/>
          </a:prstGeom>
          <a:ln w="0">
            <a:noFill/>
          </a:ln>
        </p:spPr>
      </p:pic>
      <p:pic>
        <p:nvPicPr>
          <p:cNvPr id="239" name="Picture 10" descr=""/>
          <p:cNvPicPr/>
          <p:nvPr/>
        </p:nvPicPr>
        <p:blipFill>
          <a:blip r:embed="rId3"/>
          <a:stretch/>
        </p:blipFill>
        <p:spPr>
          <a:xfrm>
            <a:off x="5930280" y="1760760"/>
            <a:ext cx="7433640" cy="3795120"/>
          </a:xfrm>
          <a:prstGeom prst="rect">
            <a:avLst/>
          </a:prstGeom>
          <a:ln w="0">
            <a:noFill/>
          </a:ln>
        </p:spPr>
      </p:pic>
      <p:pic>
        <p:nvPicPr>
          <p:cNvPr id="240" name="Picture 12" descr=""/>
          <p:cNvPicPr/>
          <p:nvPr/>
        </p:nvPicPr>
        <p:blipFill>
          <a:blip r:embed="rId4"/>
          <a:stretch/>
        </p:blipFill>
        <p:spPr>
          <a:xfrm>
            <a:off x="5939280" y="5673600"/>
            <a:ext cx="7433640" cy="4043520"/>
          </a:xfrm>
          <a:prstGeom prst="rect">
            <a:avLst/>
          </a:prstGeom>
          <a:ln w="0">
            <a:noFill/>
          </a:ln>
        </p:spPr>
      </p:pic>
      <p:sp>
        <p:nvSpPr>
          <p:cNvPr id="241" name="TextBox 14"/>
          <p:cNvSpPr/>
          <p:nvPr/>
        </p:nvSpPr>
        <p:spPr>
          <a:xfrm>
            <a:off x="421920" y="8891640"/>
            <a:ext cx="5109840" cy="577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Dr. Natarajan Meghanathan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5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46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47" name="Picture 7" descr=""/>
          <p:cNvPicPr/>
          <p:nvPr/>
        </p:nvPicPr>
        <p:blipFill>
          <a:blip r:embed="rId2"/>
          <a:stretch/>
        </p:blipFill>
        <p:spPr>
          <a:xfrm>
            <a:off x="1384200" y="2923560"/>
            <a:ext cx="2998440" cy="4951080"/>
          </a:xfrm>
          <a:prstGeom prst="rect">
            <a:avLst/>
          </a:prstGeom>
          <a:ln w="0">
            <a:noFill/>
          </a:ln>
        </p:spPr>
      </p:pic>
      <p:pic>
        <p:nvPicPr>
          <p:cNvPr id="248" name="Picture 5" descr=""/>
          <p:cNvPicPr/>
          <p:nvPr/>
        </p:nvPicPr>
        <p:blipFill>
          <a:blip r:embed="rId3"/>
          <a:stretch/>
        </p:blipFill>
        <p:spPr>
          <a:xfrm>
            <a:off x="6343200" y="1755000"/>
            <a:ext cx="6982920" cy="6487920"/>
          </a:xfrm>
          <a:prstGeom prst="rect">
            <a:avLst/>
          </a:prstGeom>
          <a:ln w="0">
            <a:noFill/>
          </a:ln>
        </p:spPr>
      </p:pic>
      <p:pic>
        <p:nvPicPr>
          <p:cNvPr id="249" name="Picture 11" descr=""/>
          <p:cNvPicPr/>
          <p:nvPr/>
        </p:nvPicPr>
        <p:blipFill>
          <a:blip r:embed="rId4"/>
          <a:stretch/>
        </p:blipFill>
        <p:spPr>
          <a:xfrm>
            <a:off x="2402280" y="8426160"/>
            <a:ext cx="8761320" cy="1293480"/>
          </a:xfrm>
          <a:prstGeom prst="rect">
            <a:avLst/>
          </a:prstGeom>
          <a:ln w="0">
            <a:noFill/>
          </a:ln>
        </p:spPr>
      </p:pic>
      <p:pic>
        <p:nvPicPr>
          <p:cNvPr id="250" name="Picture 14" descr=""/>
          <p:cNvPicPr/>
          <p:nvPr/>
        </p:nvPicPr>
        <p:blipFill>
          <a:blip r:embed="rId5"/>
          <a:stretch/>
        </p:blipFill>
        <p:spPr>
          <a:xfrm>
            <a:off x="5969160" y="3723840"/>
            <a:ext cx="4983480" cy="347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6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4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55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56" name="TextBox 5"/>
          <p:cNvSpPr/>
          <p:nvPr/>
        </p:nvSpPr>
        <p:spPr>
          <a:xfrm>
            <a:off x="8226000" y="2208240"/>
            <a:ext cx="5646600" cy="6549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clear </a:t>
            </a:r>
            <a:r>
              <a:rPr b="0" lang="en-IN" sz="2800" spc="-1" strike="noStrike">
                <a:solidFill>
                  <a:srgbClr val="a709f5"/>
                </a:solidFill>
                <a:latin typeface="Cambria"/>
                <a:ea typeface="Cambria"/>
              </a:rPr>
              <a:t>all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A=zeros(6,6);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A(5,[1 3])=1;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A(2,[1 4])=1;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A([1 4],3)=1;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2800"/>
            </a:b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A=A+A';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[u lam]=eig(A);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2800"/>
            </a:b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evc_large=u(:,6);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6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6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IN" sz="6000" spc="-1" strike="noStrike">
              <a:latin typeface="Arial"/>
            </a:endParaRPr>
          </a:p>
        </p:txBody>
      </p:sp>
      <p:pic>
        <p:nvPicPr>
          <p:cNvPr id="257" name="Picture 5" descr=""/>
          <p:cNvPicPr/>
          <p:nvPr/>
        </p:nvPicPr>
        <p:blipFill>
          <a:blip r:embed="rId2"/>
          <a:stretch/>
        </p:blipFill>
        <p:spPr>
          <a:xfrm>
            <a:off x="102240" y="2459880"/>
            <a:ext cx="6627600" cy="623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59" name="PlaceHolder 1"/>
          <p:cNvSpPr>
            <a:spLocks noGrp="1"/>
          </p:cNvSpPr>
          <p:nvPr>
            <p:ph/>
          </p:nvPr>
        </p:nvSpPr>
        <p:spPr>
          <a:xfrm>
            <a:off x="738000" y="2520000"/>
            <a:ext cx="13281120" cy="7125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Node : Eigenvect. centrality   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0: 0,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1: 0.5298987782873977,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2: 0.3577513877490464,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3: 0.5298987782873977,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4: 0.3577513877490464,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5: 0.4271328349194304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IN" sz="40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ldNum" idx="19"/>
          </p:nvPr>
        </p:nvSpPr>
        <p:spPr>
          <a:xfrm>
            <a:off x="1057716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CB487C-5195-4B71-904E-AF5CDC77ECF5}" type="slidenum">
              <a:rPr b="0" lang="en-US" sz="194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940" spc="-1" strike="noStrike">
              <a:latin typeface="Times New Roman"/>
            </a:endParaRPr>
          </a:p>
        </p:txBody>
      </p:sp>
      <p:sp>
        <p:nvSpPr>
          <p:cNvPr id="261" name="Title 3"/>
          <p:cNvSpPr/>
          <p:nvPr/>
        </p:nvSpPr>
        <p:spPr>
          <a:xfrm>
            <a:off x="2939760" y="29880"/>
            <a:ext cx="11397960" cy="11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144000" rIns="144000" tIns="72000" bIns="72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en-US" sz="5040" spc="-1" strike="noStrike">
                <a:solidFill>
                  <a:srgbClr val="ffffff"/>
                </a:solidFill>
                <a:latin typeface="Calibri"/>
                <a:ea typeface="MS PGothic"/>
              </a:rPr>
              <a:t>Example 1 (Eigenvector centrality) </a:t>
            </a:r>
            <a:endParaRPr b="0" lang="en-IN" sz="504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263" name="Picture 5" descr=""/>
          <p:cNvPicPr/>
          <p:nvPr/>
        </p:nvPicPr>
        <p:blipFill>
          <a:blip r:embed="rId2"/>
          <a:stretch/>
        </p:blipFill>
        <p:spPr>
          <a:xfrm>
            <a:off x="7500960" y="3455640"/>
            <a:ext cx="6150960" cy="578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65" name="PlaceHolder 1"/>
          <p:cNvSpPr>
            <a:spLocks noGrp="1"/>
          </p:cNvSpPr>
          <p:nvPr>
            <p:ph/>
          </p:nvPr>
        </p:nvSpPr>
        <p:spPr>
          <a:xfrm>
            <a:off x="738000" y="2520000"/>
            <a:ext cx="13281120" cy="7125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Node : Eigenvect. centrality   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b0f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b0f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b0f0"/>
                </a:solidFill>
                <a:latin typeface="Calibri"/>
              </a:rPr>
              <a:t>0: 0,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cc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cc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cc00"/>
                </a:solidFill>
                <a:latin typeface="Calibri"/>
              </a:rPr>
              <a:t>1: 0.5298987782873977,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2: 0.3577513877490464,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cc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cc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cc00"/>
                </a:solidFill>
                <a:latin typeface="Calibri"/>
              </a:rPr>
              <a:t>3: 0.5298987782873977,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4: 0.3577513877490464,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5: 0.4271328349194304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IN" sz="40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ldNum" idx="20"/>
          </p:nvPr>
        </p:nvSpPr>
        <p:spPr>
          <a:xfrm>
            <a:off x="1057716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2C4A00-0F6F-4EDC-AE26-D9DCE6904DFB}" type="slidenum">
              <a:rPr b="0" lang="en-US" sz="194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940" spc="-1" strike="noStrike">
              <a:latin typeface="Times New Roman"/>
            </a:endParaRPr>
          </a:p>
        </p:txBody>
      </p:sp>
      <p:sp>
        <p:nvSpPr>
          <p:cNvPr id="267" name="Title 3"/>
          <p:cNvSpPr/>
          <p:nvPr/>
        </p:nvSpPr>
        <p:spPr>
          <a:xfrm>
            <a:off x="2939760" y="29880"/>
            <a:ext cx="11397960" cy="11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144000" rIns="144000" tIns="72000" bIns="72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en-US" sz="5040" spc="-1" strike="noStrike">
                <a:solidFill>
                  <a:srgbClr val="ffffff"/>
                </a:solidFill>
                <a:latin typeface="Calibri"/>
                <a:ea typeface="MS PGothic"/>
              </a:rPr>
              <a:t>Example 1 (Eigenvector centrality) </a:t>
            </a:r>
            <a:endParaRPr b="0" lang="en-IN" sz="504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269" name="Picture 5" descr=""/>
          <p:cNvPicPr/>
          <p:nvPr/>
        </p:nvPicPr>
        <p:blipFill>
          <a:blip r:embed="rId2"/>
          <a:stretch/>
        </p:blipFill>
        <p:spPr>
          <a:xfrm>
            <a:off x="7500960" y="3455640"/>
            <a:ext cx="6150960" cy="578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5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71" name="PlaceHolder 1"/>
          <p:cNvSpPr>
            <a:spLocks noGrp="1"/>
          </p:cNvSpPr>
          <p:nvPr>
            <p:ph/>
          </p:nvPr>
        </p:nvSpPr>
        <p:spPr>
          <a:xfrm>
            <a:off x="738000" y="2520000"/>
            <a:ext cx="13281120" cy="7125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Node : Eigenvect. centrality   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0: 0,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1: 0.5298987782873977,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2: 0.3577513877490464,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3: 0.5298987782873977,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4: 0.3577513877490464,</a:t>
            </a:r>
            <a:endParaRPr b="0" lang="en-IN" sz="40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5: </a:t>
            </a:r>
            <a:r>
              <a:rPr b="0" lang="en-US" sz="4000" spc="-1" strike="noStrike">
                <a:solidFill>
                  <a:srgbClr val="ff0000"/>
                </a:solidFill>
                <a:latin typeface="Calibri"/>
              </a:rPr>
              <a:t>0.4271328349194304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IN" sz="40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ldNum" idx="21"/>
          </p:nvPr>
        </p:nvSpPr>
        <p:spPr>
          <a:xfrm>
            <a:off x="1057716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DA5CFA-B046-40EC-BDCA-5396C618941A}" type="slidenum">
              <a:rPr b="0" lang="en-US" sz="194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940" spc="-1" strike="noStrike">
              <a:latin typeface="Times New Roman"/>
            </a:endParaRPr>
          </a:p>
        </p:txBody>
      </p:sp>
      <p:sp>
        <p:nvSpPr>
          <p:cNvPr id="273" name="Title 3"/>
          <p:cNvSpPr/>
          <p:nvPr/>
        </p:nvSpPr>
        <p:spPr>
          <a:xfrm>
            <a:off x="2939760" y="29880"/>
            <a:ext cx="11397960" cy="11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144000" rIns="144000" tIns="72000" bIns="72000" anchor="ctr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en-US" sz="5040" spc="-1" strike="noStrike">
                <a:solidFill>
                  <a:srgbClr val="ffffff"/>
                </a:solidFill>
                <a:latin typeface="Calibri"/>
                <a:ea typeface="MS PGothic"/>
              </a:rPr>
              <a:t>Example 1 (Eigenvector centrality) </a:t>
            </a:r>
            <a:endParaRPr b="0" lang="en-IN" sz="504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Eigenvector Centrality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275" name="Picture 5" descr=""/>
          <p:cNvPicPr/>
          <p:nvPr/>
        </p:nvPicPr>
        <p:blipFill>
          <a:blip r:embed="rId2"/>
          <a:stretch/>
        </p:blipFill>
        <p:spPr>
          <a:xfrm>
            <a:off x="7500960" y="3455640"/>
            <a:ext cx="6150960" cy="5789520"/>
          </a:xfrm>
          <a:prstGeom prst="rect">
            <a:avLst/>
          </a:prstGeom>
          <a:ln w="0">
            <a:noFill/>
          </a:ln>
        </p:spPr>
      </p:pic>
      <p:sp>
        <p:nvSpPr>
          <p:cNvPr id="276" name="TextBox 7"/>
          <p:cNvSpPr/>
          <p:nvPr/>
        </p:nvSpPr>
        <p:spPr>
          <a:xfrm>
            <a:off x="970920" y="8816760"/>
            <a:ext cx="11519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Notice that deg(5) &lt; deg (4). Why 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00" name="PlaceHolder 1"/>
          <p:cNvSpPr>
            <a:spLocks noGrp="1"/>
          </p:cNvSpPr>
          <p:nvPr>
            <p:ph type="dt" idx="12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101" name="TextBox 3"/>
          <p:cNvSpPr/>
          <p:nvPr/>
        </p:nvSpPr>
        <p:spPr>
          <a:xfrm>
            <a:off x="745560" y="431280"/>
            <a:ext cx="1304064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0000ff"/>
                </a:solidFill>
                <a:latin typeface="Cambria"/>
                <a:ea typeface="Cambria"/>
              </a:rPr>
              <a:t>Clustering Coefficients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02" name="TextBox 4"/>
          <p:cNvSpPr/>
          <p:nvPr/>
        </p:nvSpPr>
        <p:spPr>
          <a:xfrm>
            <a:off x="538560" y="2030040"/>
            <a:ext cx="13103640" cy="1918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The clustering coefficient captures the degree to which the neighbors of a given node link to each other. For a node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with degree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the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local clustering </a:t>
            </a:r>
            <a:r>
              <a:rPr b="0" i="1" lang="en-IN" sz="4000" spc="-1" strike="noStrike">
                <a:solidFill>
                  <a:srgbClr val="000000"/>
                </a:solidFill>
                <a:latin typeface="Cambria"/>
                <a:ea typeface="Cambria"/>
              </a:rPr>
              <a:t>coefficient </a:t>
            </a:r>
            <a:r>
              <a:rPr b="0" lang="en-IN" sz="4000" spc="-1" strike="noStrike">
                <a:solidFill>
                  <a:srgbClr val="000000"/>
                </a:solidFill>
                <a:latin typeface="Cambria"/>
                <a:ea typeface="Cambria"/>
              </a:rPr>
              <a:t>is defined as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103" name="Picture 6" descr=""/>
          <p:cNvPicPr/>
          <p:nvPr/>
        </p:nvPicPr>
        <p:blipFill>
          <a:blip r:embed="rId2"/>
          <a:stretch/>
        </p:blipFill>
        <p:spPr>
          <a:xfrm>
            <a:off x="5120640" y="3969000"/>
            <a:ext cx="3939480" cy="226044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5" descr=""/>
          <p:cNvPicPr/>
          <p:nvPr/>
        </p:nvPicPr>
        <p:blipFill>
          <a:blip r:embed="rId3"/>
          <a:srcRect l="0" t="27572" r="0" b="0"/>
          <a:stretch/>
        </p:blipFill>
        <p:spPr>
          <a:xfrm>
            <a:off x="1402920" y="6998040"/>
            <a:ext cx="2446200" cy="1922760"/>
          </a:xfrm>
          <a:prstGeom prst="rect">
            <a:avLst/>
          </a:prstGeom>
          <a:ln w="0">
            <a:noFill/>
          </a:ln>
        </p:spPr>
      </p:pic>
      <p:sp>
        <p:nvSpPr>
          <p:cNvPr id="105" name="TextBox 7"/>
          <p:cNvSpPr/>
          <p:nvPr/>
        </p:nvSpPr>
        <p:spPr>
          <a:xfrm flipH="1">
            <a:off x="897480" y="5907960"/>
            <a:ext cx="4102560" cy="821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CC of the center node (purple) 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06" name="Picture 10" descr=""/>
          <p:cNvPicPr/>
          <p:nvPr/>
        </p:nvPicPr>
        <p:blipFill>
          <a:blip r:embed="rId4"/>
          <a:stretch/>
        </p:blipFill>
        <p:spPr>
          <a:xfrm>
            <a:off x="3623760" y="8715600"/>
            <a:ext cx="1089360" cy="81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78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Node Betweenness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0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1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82" name="Picture 3" descr=""/>
          <p:cNvPicPr/>
          <p:nvPr/>
        </p:nvPicPr>
        <p:blipFill>
          <a:blip r:embed="rId2"/>
          <a:stretch/>
        </p:blipFill>
        <p:spPr>
          <a:xfrm>
            <a:off x="516600" y="3104280"/>
            <a:ext cx="13723560" cy="458928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"/>
          <p:cNvSpPr/>
          <p:nvPr/>
        </p:nvSpPr>
        <p:spPr>
          <a:xfrm>
            <a:off x="682920" y="8038800"/>
            <a:ext cx="12167640" cy="69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ff"/>
                </a:solidFill>
                <a:latin typeface="Cambria"/>
                <a:ea typeface="Cambria"/>
              </a:rPr>
              <a:t>Shortest path based betweenness centrality 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Centralities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7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8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89" name="Picture 8" descr="Chart, rada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2616840" y="2451960"/>
            <a:ext cx="10665360" cy="660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9108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91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Centralities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3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94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95" name="Content Placeholder 2"/>
          <p:cNvSpPr/>
          <p:nvPr/>
        </p:nvSpPr>
        <p:spPr>
          <a:xfrm>
            <a:off x="558360" y="1856880"/>
            <a:ext cx="9555840" cy="5917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                                                 </a:t>
            </a:r>
            <a:r>
              <a:rPr b="1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betweenness   </a:t>
            </a:r>
            <a:r>
              <a:rPr b="1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                           </a:t>
            </a:r>
            <a:r>
              <a:rPr b="1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closeness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1</a:t>
            </a:r>
            <a:r>
              <a:rPr b="1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7</a:t>
            </a:r>
            <a:r>
              <a:rPr b="1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0.381944444444445</a:t>
            </a:r>
            <a:r>
              <a:rPr b="1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ff0000"/>
                </a:solidFill>
                <a:latin typeface="Cambria"/>
                <a:ea typeface="Cambria"/>
              </a:rPr>
              <a:t>0.454545454545455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3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                              0.405405405405405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3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3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                              0.384615384615385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4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3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                                         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0.333333333333333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5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3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                              0.333333333333333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6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3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                              0.333333333333333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7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4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0.244444444444444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0.483870967741936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b05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b050"/>
                </a:solidFill>
                <a:latin typeface="Cambria"/>
                <a:ea typeface="Cambria"/>
              </a:rPr>
              <a:t>8</a:t>
            </a:r>
            <a:r>
              <a:rPr b="1" lang="en-IN" sz="1800" spc="-1" strike="noStrike">
                <a:solidFill>
                  <a:srgbClr val="00b05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b050"/>
                </a:solidFill>
                <a:latin typeface="Cambria"/>
                <a:ea typeface="Cambria"/>
              </a:rPr>
              <a:t>5</a:t>
            </a:r>
            <a:r>
              <a:rPr b="1" lang="en-IN" sz="1800" spc="-1" strike="noStrike">
                <a:solidFill>
                  <a:srgbClr val="00b05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b050"/>
                </a:solidFill>
                <a:latin typeface="Cambria"/>
                <a:ea typeface="Cambria"/>
              </a:rPr>
              <a:t>0.475000000000000</a:t>
            </a:r>
            <a:r>
              <a:rPr b="1" lang="en-IN" sz="1800" spc="-1" strike="noStrike">
                <a:solidFill>
                  <a:srgbClr val="00b05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b050"/>
                </a:solidFill>
                <a:latin typeface="Cambria"/>
                <a:ea typeface="Cambria"/>
              </a:rPr>
              <a:t>0.517241379310345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9</a:t>
            </a:r>
            <a:r>
              <a:rPr b="1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4</a:t>
            </a:r>
            <a:r>
              <a:rPr b="1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0.604166666666667</a:t>
            </a:r>
            <a:r>
              <a:rPr b="1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ff"/>
                </a:solidFill>
                <a:latin typeface="Cambria"/>
                <a:ea typeface="Cambria"/>
              </a:rPr>
              <a:t>0.483870967741936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10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0.225000000000000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0.365853658536585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11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0.0930555555555556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0.294117647058824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12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0.0208333333333333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0.245901639344262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13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0.0166666666666667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0.294117647058824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14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0.148611111111111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0.365853658536585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15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2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0.208333333333333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0.365853658536585</a:t>
            </a:r>
            <a:endParaRPr b="0" lang="en-IN" sz="18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16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1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0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                                 0.272727272727273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96" name="Picture 8" descr="Chart, radar chart&#10;&#10;Description automatically generated"/>
          <p:cNvPicPr/>
          <p:nvPr/>
        </p:nvPicPr>
        <p:blipFill>
          <a:blip r:embed="rId2"/>
          <a:srcRect l="0" t="0" r="0" b="29521"/>
          <a:stretch/>
        </p:blipFill>
        <p:spPr>
          <a:xfrm>
            <a:off x="7599600" y="6756840"/>
            <a:ext cx="6273000" cy="273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3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1028520" y="719280"/>
            <a:ext cx="13040280" cy="8711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186920" y="572040"/>
            <a:ext cx="12668760" cy="149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Complete and bipartite graph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1028520" y="2447640"/>
            <a:ext cx="13117680" cy="7304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The </a:t>
            </a:r>
            <a:r>
              <a:rPr b="0" i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complete graph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on n vertices is denoted K</a:t>
            </a:r>
            <a:r>
              <a:rPr b="0" lang="en-US" sz="4000" spc="-1" strike="noStrike" baseline="-25000">
                <a:solidFill>
                  <a:srgbClr val="000000"/>
                </a:solidFill>
                <a:latin typeface="Cambria"/>
                <a:ea typeface="Cambria"/>
              </a:rPr>
              <a:t>n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, and is the graph on n vertices where every pair of distinct vertices are adjacent.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</a:pPr>
            <a:endParaRPr b="0" lang="en-IN" sz="51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</a:pPr>
            <a:endParaRPr b="0" lang="en-IN" sz="51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buNone/>
            </a:pPr>
            <a:endParaRPr b="0" lang="en-IN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buNone/>
            </a:pPr>
            <a:endParaRPr b="0" lang="en-IN" sz="3600" spc="-1" strike="noStrike">
              <a:latin typeface="Arial"/>
            </a:endParaRPr>
          </a:p>
          <a:p>
            <a:pPr marL="553320" indent="-5533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A </a:t>
            </a:r>
            <a:r>
              <a:rPr b="0" i="1" lang="en-US" sz="3600" spc="-1" strike="noStrike">
                <a:solidFill>
                  <a:srgbClr val="ff0000"/>
                </a:solidFill>
                <a:latin typeface="Cambria"/>
                <a:ea typeface="Cambria"/>
              </a:rPr>
              <a:t>bipartite graph </a:t>
            </a: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is one where the vertices are divided into two classes, R and B say, with the  property that every edge has one end in R and the other end in B. </a:t>
            </a:r>
            <a:r>
              <a:rPr b="0" i="1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Star and  lattices.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300" name="Straight Connector 6"/>
          <p:cNvSpPr/>
          <p:nvPr/>
        </p:nvSpPr>
        <p:spPr>
          <a:xfrm>
            <a:off x="1800360" y="5515920"/>
            <a:ext cx="1976040" cy="360"/>
          </a:xfrm>
          <a:prstGeom prst="line">
            <a:avLst/>
          </a:prstGeom>
          <a:ln>
            <a:solidFill>
              <a:srgbClr val="c0504d"/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01" name="Oval 8"/>
          <p:cNvSpPr/>
          <p:nvPr/>
        </p:nvSpPr>
        <p:spPr>
          <a:xfrm>
            <a:off x="3776400" y="5283720"/>
            <a:ext cx="347040" cy="34704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Oval 9"/>
          <p:cNvSpPr/>
          <p:nvPr/>
        </p:nvSpPr>
        <p:spPr>
          <a:xfrm>
            <a:off x="1451880" y="5283720"/>
            <a:ext cx="347040" cy="34704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Isosceles Triangle 10"/>
          <p:cNvSpPr/>
          <p:nvPr/>
        </p:nvSpPr>
        <p:spPr>
          <a:xfrm>
            <a:off x="4663800" y="5109480"/>
            <a:ext cx="1710360" cy="14742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f79646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4" name="Oval 11"/>
          <p:cNvSpPr/>
          <p:nvPr/>
        </p:nvSpPr>
        <p:spPr>
          <a:xfrm>
            <a:off x="5403600" y="4934880"/>
            <a:ext cx="347040" cy="34704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Oval 12"/>
          <p:cNvSpPr/>
          <p:nvPr/>
        </p:nvSpPr>
        <p:spPr>
          <a:xfrm>
            <a:off x="4473720" y="6445800"/>
            <a:ext cx="347040" cy="34704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Oval 13"/>
          <p:cNvSpPr/>
          <p:nvPr/>
        </p:nvSpPr>
        <p:spPr>
          <a:xfrm>
            <a:off x="6333480" y="6445800"/>
            <a:ext cx="347040" cy="34704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Rectangle 14"/>
          <p:cNvSpPr/>
          <p:nvPr/>
        </p:nvSpPr>
        <p:spPr>
          <a:xfrm>
            <a:off x="9239040" y="4818600"/>
            <a:ext cx="1474200" cy="1474200"/>
          </a:xfrm>
          <a:prstGeom prst="rect">
            <a:avLst/>
          </a:prstGeom>
          <a:solidFill>
            <a:srgbClr val="ffffff"/>
          </a:solidFill>
          <a:ln>
            <a:solidFill>
              <a:srgbClr val="f79646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8" name="Straight Connector 16"/>
          <p:cNvSpPr/>
          <p:nvPr/>
        </p:nvSpPr>
        <p:spPr>
          <a:xfrm>
            <a:off x="9239040" y="4818600"/>
            <a:ext cx="1475640" cy="14760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Straight Connector 18"/>
          <p:cNvSpPr/>
          <p:nvPr/>
        </p:nvSpPr>
        <p:spPr>
          <a:xfrm flipH="1">
            <a:off x="9239040" y="4818600"/>
            <a:ext cx="1510920" cy="13946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Oval 22"/>
          <p:cNvSpPr/>
          <p:nvPr/>
        </p:nvSpPr>
        <p:spPr>
          <a:xfrm>
            <a:off x="9122760" y="4702680"/>
            <a:ext cx="347040" cy="34704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Oval 23"/>
          <p:cNvSpPr/>
          <p:nvPr/>
        </p:nvSpPr>
        <p:spPr>
          <a:xfrm>
            <a:off x="10517760" y="4702680"/>
            <a:ext cx="347040" cy="34704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Oval 24"/>
          <p:cNvSpPr/>
          <p:nvPr/>
        </p:nvSpPr>
        <p:spPr>
          <a:xfrm>
            <a:off x="9006480" y="6097320"/>
            <a:ext cx="347040" cy="34704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Oval 25"/>
          <p:cNvSpPr/>
          <p:nvPr/>
        </p:nvSpPr>
        <p:spPr>
          <a:xfrm>
            <a:off x="10517760" y="6097320"/>
            <a:ext cx="347040" cy="347040"/>
          </a:xfrm>
          <a:prstGeom prst="ellipse">
            <a:avLst/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1C59D58A-34FC-4E24-9F6B-A353BFD8D912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11" descr="Network Technology Background"/>
          <p:cNvPicPr/>
          <p:nvPr/>
        </p:nvPicPr>
        <p:blipFill>
          <a:blip r:embed="rId1">
            <a:lum bright="70000" contrast="-70000"/>
            <a:alphaModFix amt="60000"/>
          </a:blip>
          <a:srcRect l="0" t="0" r="-2" b="3428"/>
          <a:stretch/>
        </p:blipFill>
        <p:spPr>
          <a:xfrm>
            <a:off x="767880" y="876240"/>
            <a:ext cx="13391640" cy="8946000"/>
          </a:xfrm>
          <a:prstGeom prst="rect">
            <a:avLst/>
          </a:prstGeom>
          <a:ln w="0">
            <a:noFill/>
          </a:ln>
          <a:effectLst>
            <a:outerShdw algn="tl" blurRad="291960" dir="2700000" dist="138479" rotWithShape="0">
              <a:srgbClr val="333333">
                <a:alpha val="65000"/>
              </a:srgbClr>
            </a:outerShdw>
          </a:effectLst>
        </p:spPr>
      </p:pic>
      <p:grpSp>
        <p:nvGrpSpPr>
          <p:cNvPr id="315" name="Group 10"/>
          <p:cNvGrpSpPr/>
          <p:nvPr/>
        </p:nvGrpSpPr>
        <p:grpSpPr>
          <a:xfrm>
            <a:off x="8321040" y="3239640"/>
            <a:ext cx="5838120" cy="2334240"/>
            <a:chOff x="8321040" y="3239640"/>
            <a:chExt cx="5838120" cy="2334240"/>
          </a:xfrm>
        </p:grpSpPr>
        <p:sp>
          <p:nvSpPr>
            <p:cNvPr id="316" name="Straight Connector 24"/>
            <p:cNvSpPr/>
            <p:nvPr/>
          </p:nvSpPr>
          <p:spPr>
            <a:xfrm flipH="1">
              <a:off x="8616600" y="3624480"/>
              <a:ext cx="221760" cy="140832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Straight Connector 25"/>
            <p:cNvSpPr/>
            <p:nvPr/>
          </p:nvSpPr>
          <p:spPr>
            <a:xfrm flipH="1">
              <a:off x="9997920" y="3690360"/>
              <a:ext cx="185400" cy="135072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Straight Connector 26"/>
            <p:cNvSpPr/>
            <p:nvPr/>
          </p:nvSpPr>
          <p:spPr>
            <a:xfrm>
              <a:off x="9084600" y="3624480"/>
              <a:ext cx="911520" cy="141660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Straight Connector 27"/>
            <p:cNvSpPr/>
            <p:nvPr/>
          </p:nvSpPr>
          <p:spPr>
            <a:xfrm>
              <a:off x="10362240" y="3690360"/>
              <a:ext cx="1065600" cy="143388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Straight Connector 28"/>
            <p:cNvSpPr/>
            <p:nvPr/>
          </p:nvSpPr>
          <p:spPr>
            <a:xfrm flipV="1">
              <a:off x="11427840" y="3624480"/>
              <a:ext cx="200520" cy="1499760"/>
            </a:xfrm>
            <a:prstGeom prst="line">
              <a:avLst/>
            </a:prstGeom>
            <a:ln>
              <a:solidFill>
                <a:srgbClr val="be4b48"/>
              </a:solidFill>
              <a:rou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321" name="Straight Connector 29"/>
            <p:cNvSpPr/>
            <p:nvPr/>
          </p:nvSpPr>
          <p:spPr>
            <a:xfrm flipV="1">
              <a:off x="9997920" y="3624480"/>
              <a:ext cx="1630440" cy="1416600"/>
            </a:xfrm>
            <a:prstGeom prst="line">
              <a:avLst/>
            </a:prstGeom>
            <a:ln>
              <a:solidFill>
                <a:srgbClr val="be4b48"/>
              </a:solidFill>
              <a:rou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322" name="Oval 31"/>
            <p:cNvSpPr/>
            <p:nvPr/>
          </p:nvSpPr>
          <p:spPr>
            <a:xfrm>
              <a:off x="8789040" y="3239640"/>
              <a:ext cx="346680" cy="4492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79646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1</a:t>
              </a:r>
              <a:endParaRPr b="0" lang="en-IN" sz="3200" spc="-1" strike="noStrike">
                <a:latin typeface="Arial"/>
              </a:endParaRPr>
            </a:p>
          </p:txBody>
        </p:sp>
        <p:sp>
          <p:nvSpPr>
            <p:cNvPr id="323" name="Oval 32"/>
            <p:cNvSpPr/>
            <p:nvPr/>
          </p:nvSpPr>
          <p:spPr>
            <a:xfrm>
              <a:off x="8321040" y="4966920"/>
              <a:ext cx="346680" cy="4492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4</a:t>
              </a:r>
              <a:endParaRPr b="0" lang="en-IN" sz="3200" spc="-1" strike="noStrike">
                <a:latin typeface="Arial"/>
              </a:endParaRPr>
            </a:p>
          </p:txBody>
        </p:sp>
        <p:sp>
          <p:nvSpPr>
            <p:cNvPr id="324" name="Oval 33"/>
            <p:cNvSpPr/>
            <p:nvPr/>
          </p:nvSpPr>
          <p:spPr>
            <a:xfrm>
              <a:off x="10009080" y="3239640"/>
              <a:ext cx="346680" cy="4492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79646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3</a:t>
              </a:r>
              <a:endParaRPr b="0" lang="en-IN" sz="3200" spc="-1" strike="noStrike">
                <a:latin typeface="Arial"/>
              </a:endParaRPr>
            </a:p>
          </p:txBody>
        </p:sp>
        <p:sp>
          <p:nvSpPr>
            <p:cNvPr id="325" name="Oval 34"/>
            <p:cNvSpPr/>
            <p:nvPr/>
          </p:nvSpPr>
          <p:spPr>
            <a:xfrm>
              <a:off x="11253960" y="5124600"/>
              <a:ext cx="346680" cy="4492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3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6</a:t>
              </a:r>
              <a:endParaRPr b="0" lang="en-IN" sz="3600" spc="-1" strike="noStrike">
                <a:latin typeface="Arial"/>
              </a:endParaRPr>
            </a:p>
          </p:txBody>
        </p:sp>
        <p:sp>
          <p:nvSpPr>
            <p:cNvPr id="326" name="Oval 35"/>
            <p:cNvSpPr/>
            <p:nvPr/>
          </p:nvSpPr>
          <p:spPr>
            <a:xfrm>
              <a:off x="11577600" y="3239640"/>
              <a:ext cx="346680" cy="4492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79646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5</a:t>
              </a:r>
              <a:endParaRPr b="0" lang="en-IN" sz="3200" spc="-1" strike="noStrike">
                <a:latin typeface="Arial"/>
              </a:endParaRPr>
            </a:p>
          </p:txBody>
        </p:sp>
        <p:sp>
          <p:nvSpPr>
            <p:cNvPr id="327" name="Oval 36"/>
            <p:cNvSpPr/>
            <p:nvPr/>
          </p:nvSpPr>
          <p:spPr>
            <a:xfrm>
              <a:off x="9700560" y="4975200"/>
              <a:ext cx="346680" cy="4492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2</a:t>
              </a:r>
              <a:endParaRPr b="0" lang="en-IN" sz="3200" spc="-1" strike="noStrike">
                <a:latin typeface="Arial"/>
              </a:endParaRPr>
            </a:p>
          </p:txBody>
        </p:sp>
        <p:sp>
          <p:nvSpPr>
            <p:cNvPr id="328" name="Oval 39"/>
            <p:cNvSpPr/>
            <p:nvPr/>
          </p:nvSpPr>
          <p:spPr>
            <a:xfrm>
              <a:off x="12813480" y="3288960"/>
              <a:ext cx="346680" cy="4492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79646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7</a:t>
              </a:r>
              <a:endParaRPr b="0" lang="en-IN" sz="3200" spc="-1" strike="noStrike">
                <a:latin typeface="Arial"/>
              </a:endParaRPr>
            </a:p>
          </p:txBody>
        </p:sp>
        <p:sp>
          <p:nvSpPr>
            <p:cNvPr id="329" name="Straight Connector 40"/>
            <p:cNvSpPr/>
            <p:nvPr/>
          </p:nvSpPr>
          <p:spPr>
            <a:xfrm flipV="1">
              <a:off x="8618400" y="3624480"/>
              <a:ext cx="3009960" cy="1408320"/>
            </a:xfrm>
            <a:prstGeom prst="line">
              <a:avLst/>
            </a:prstGeom>
            <a:ln>
              <a:solidFill>
                <a:srgbClr val="be4b48"/>
              </a:solidFill>
              <a:rou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330" name="Oval 54"/>
            <p:cNvSpPr/>
            <p:nvPr/>
          </p:nvSpPr>
          <p:spPr>
            <a:xfrm>
              <a:off x="12602520" y="5029200"/>
              <a:ext cx="346680" cy="4492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8</a:t>
              </a:r>
              <a:endParaRPr b="0" lang="en-IN" sz="3200" spc="-1" strike="noStrike">
                <a:latin typeface="Arial"/>
              </a:endParaRPr>
            </a:p>
          </p:txBody>
        </p:sp>
        <p:sp>
          <p:nvSpPr>
            <p:cNvPr id="331" name="Straight Connector 55"/>
            <p:cNvSpPr/>
            <p:nvPr/>
          </p:nvSpPr>
          <p:spPr>
            <a:xfrm flipH="1" flipV="1">
              <a:off x="11751480" y="3690360"/>
              <a:ext cx="901800" cy="1404720"/>
            </a:xfrm>
            <a:prstGeom prst="line">
              <a:avLst/>
            </a:prstGeom>
            <a:ln>
              <a:solidFill>
                <a:srgbClr val="be4b48"/>
              </a:solidFill>
              <a:rou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332" name="Oval 64"/>
            <p:cNvSpPr/>
            <p:nvPr/>
          </p:nvSpPr>
          <p:spPr>
            <a:xfrm>
              <a:off x="13812480" y="3239640"/>
              <a:ext cx="346680" cy="4492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79646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36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9</a:t>
              </a:r>
              <a:endParaRPr b="0" lang="en-IN" sz="3600" spc="-1" strike="noStrike">
                <a:latin typeface="Arial"/>
              </a:endParaRPr>
            </a:p>
          </p:txBody>
        </p:sp>
        <p:sp>
          <p:nvSpPr>
            <p:cNvPr id="333" name="Straight Connector 65"/>
            <p:cNvSpPr/>
            <p:nvPr/>
          </p:nvSpPr>
          <p:spPr>
            <a:xfrm flipH="1">
              <a:off x="12653280" y="3739680"/>
              <a:ext cx="334440" cy="135540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Straight Connector 66"/>
            <p:cNvSpPr/>
            <p:nvPr/>
          </p:nvSpPr>
          <p:spPr>
            <a:xfrm flipH="1">
              <a:off x="8618400" y="3673800"/>
              <a:ext cx="4245840" cy="135900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Straight Connector 71"/>
            <p:cNvSpPr/>
            <p:nvPr/>
          </p:nvSpPr>
          <p:spPr>
            <a:xfrm flipH="1">
              <a:off x="11612160" y="3530160"/>
              <a:ext cx="2343960" cy="167616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6" name="Straight Connector 72"/>
            <p:cNvSpPr/>
            <p:nvPr/>
          </p:nvSpPr>
          <p:spPr>
            <a:xfrm flipH="1">
              <a:off x="12653280" y="3624480"/>
              <a:ext cx="1210320" cy="147060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37" name="Picture 6" descr="C:\Users\Dr S K Dana\Desktop\dd.jpeg"/>
          <p:cNvPicPr/>
          <p:nvPr/>
        </p:nvPicPr>
        <p:blipFill>
          <a:blip r:embed="rId2"/>
          <a:stretch/>
        </p:blipFill>
        <p:spPr>
          <a:xfrm>
            <a:off x="1685160" y="2247120"/>
            <a:ext cx="5838120" cy="5994000"/>
          </a:xfrm>
          <a:prstGeom prst="rect">
            <a:avLst/>
          </a:prstGeom>
          <a:ln w="0">
            <a:noFill/>
          </a:ln>
        </p:spPr>
      </p:pic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29560" y="169920"/>
            <a:ext cx="13281120" cy="1843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Bipartite graph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92AFC0BD-2873-403A-B372-1652C5113D57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40" name="PlaceHolder 1"/>
          <p:cNvSpPr>
            <a:spLocks noGrp="1"/>
          </p:cNvSpPr>
          <p:nvPr>
            <p:ph type="dt" idx="22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341" name="TextBox 7"/>
          <p:cNvSpPr/>
          <p:nvPr/>
        </p:nvSpPr>
        <p:spPr>
          <a:xfrm>
            <a:off x="353160" y="540360"/>
            <a:ext cx="1300104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0000ff"/>
                </a:solidFill>
                <a:latin typeface="Cambria"/>
                <a:ea typeface="Cambria"/>
              </a:rPr>
              <a:t>Bipartite Graphs: Subprojections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42" name="TextBox 5"/>
          <p:cNvSpPr/>
          <p:nvPr/>
        </p:nvSpPr>
        <p:spPr>
          <a:xfrm>
            <a:off x="738000" y="2015640"/>
            <a:ext cx="13480560" cy="2039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A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bipartite graph 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(or </a:t>
            </a:r>
            <a:r>
              <a:rPr b="0" i="1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bigraph</a:t>
            </a:r>
            <a:r>
              <a:rPr b="0" lang="en-US" sz="3200" spc="-1" strike="noStrike">
                <a:solidFill>
                  <a:srgbClr val="000000"/>
                </a:solidFill>
                <a:latin typeface="Cambria"/>
                <a:ea typeface="Cambria"/>
              </a:rPr>
              <a:t>) is a network whose nodes can be divided into two disjoint sets U and V such that each link connects a U-node to a V-node. In other words, if we color the U-nodes green and the V-nodes purple, then each link must connect nodes of different colors.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343" name="Picture 10" descr=""/>
          <p:cNvPicPr/>
          <p:nvPr/>
        </p:nvPicPr>
        <p:blipFill>
          <a:blip r:embed="rId2"/>
          <a:stretch/>
        </p:blipFill>
        <p:spPr>
          <a:xfrm>
            <a:off x="5723280" y="4108680"/>
            <a:ext cx="3238560" cy="532188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12" descr=""/>
          <p:cNvPicPr/>
          <p:nvPr/>
        </p:nvPicPr>
        <p:blipFill>
          <a:blip r:embed="rId3"/>
          <a:stretch/>
        </p:blipFill>
        <p:spPr>
          <a:xfrm>
            <a:off x="2441160" y="4387320"/>
            <a:ext cx="2488320" cy="487476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16" descr=""/>
          <p:cNvPicPr/>
          <p:nvPr/>
        </p:nvPicPr>
        <p:blipFill>
          <a:blip r:embed="rId4"/>
          <a:stretch/>
        </p:blipFill>
        <p:spPr>
          <a:xfrm>
            <a:off x="10548000" y="5373360"/>
            <a:ext cx="1491120" cy="279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8" dur="indefinite" restart="never" nodeType="tmRoot">
          <p:childTnLst>
            <p:seq>
              <p:cTn id="69" dur="indefinite" nodeType="mainSeq">
                <p:childTnLst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8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47" name="Text Box 7"/>
          <p:cNvSpPr/>
          <p:nvPr/>
        </p:nvSpPr>
        <p:spPr>
          <a:xfrm>
            <a:off x="353160" y="-1747800"/>
            <a:ext cx="14355720" cy="8362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520" spc="-1" strike="noStrike">
                <a:solidFill>
                  <a:srgbClr val="00b0f0"/>
                </a:solidFill>
                <a:latin typeface="Cambria"/>
                <a:ea typeface="Cambria"/>
              </a:rPr>
              <a:t>Examples of complex networks: geometric, regular</a:t>
            </a:r>
            <a:endParaRPr b="0" lang="en-IN" sz="4520" spc="-1" strike="noStrike">
              <a:latin typeface="Arial"/>
            </a:endParaRPr>
          </a:p>
        </p:txBody>
      </p:sp>
      <p:pic>
        <p:nvPicPr>
          <p:cNvPr id="348" name="Picture 11" descr=""/>
          <p:cNvPicPr/>
          <p:nvPr/>
        </p:nvPicPr>
        <p:blipFill>
          <a:blip r:embed="rId2"/>
          <a:stretch/>
        </p:blipFill>
        <p:spPr>
          <a:xfrm>
            <a:off x="1258920" y="2150640"/>
            <a:ext cx="12743640" cy="7224120"/>
          </a:xfrm>
          <a:prstGeom prst="rect">
            <a:avLst/>
          </a:prstGeom>
          <a:ln w="0">
            <a:noFill/>
          </a:ln>
        </p:spPr>
      </p:pic>
      <p:sp>
        <p:nvSpPr>
          <p:cNvPr id="349" name="TextBox 13"/>
          <p:cNvSpPr/>
          <p:nvPr/>
        </p:nvSpPr>
        <p:spPr>
          <a:xfrm>
            <a:off x="353160" y="126720"/>
            <a:ext cx="790632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0000ff"/>
                </a:solidFill>
                <a:latin typeface="Cambria"/>
                <a:ea typeface="Cambria"/>
              </a:rPr>
              <a:t>Human Disease Network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1B6E144E-F94B-4983-9404-9974E049ABF5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51" name="Text Box 7"/>
          <p:cNvSpPr/>
          <p:nvPr/>
        </p:nvSpPr>
        <p:spPr>
          <a:xfrm>
            <a:off x="353160" y="-1747800"/>
            <a:ext cx="14355720" cy="8362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520" spc="-1" strike="noStrike">
                <a:solidFill>
                  <a:srgbClr val="00b0f0"/>
                </a:solidFill>
                <a:latin typeface="Cambria"/>
                <a:ea typeface="Cambria"/>
              </a:rPr>
              <a:t>Examples of complex networks: geometric, regular</a:t>
            </a:r>
            <a:endParaRPr b="0" lang="en-IN" sz="4520" spc="-1" strike="noStrike">
              <a:latin typeface="Arial"/>
            </a:endParaRPr>
          </a:p>
        </p:txBody>
      </p:sp>
      <p:sp>
        <p:nvSpPr>
          <p:cNvPr id="352" name="PlaceHolder 1"/>
          <p:cNvSpPr>
            <a:spLocks noGrp="1"/>
          </p:cNvSpPr>
          <p:nvPr>
            <p:ph type="dt" idx="23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pic>
        <p:nvPicPr>
          <p:cNvPr id="353" name="Picture 3" descr=""/>
          <p:cNvPicPr/>
          <p:nvPr/>
        </p:nvPicPr>
        <p:blipFill>
          <a:blip r:embed="rId2"/>
          <a:stretch/>
        </p:blipFill>
        <p:spPr>
          <a:xfrm rot="5400000">
            <a:off x="-107280" y="1899720"/>
            <a:ext cx="8309160" cy="7384680"/>
          </a:xfrm>
          <a:prstGeom prst="rect">
            <a:avLst/>
          </a:prstGeom>
          <a:ln w="0">
            <a:noFill/>
          </a:ln>
        </p:spPr>
      </p:pic>
      <p:pic>
        <p:nvPicPr>
          <p:cNvPr id="354" name="Picture 6" descr=""/>
          <p:cNvPicPr/>
          <p:nvPr/>
        </p:nvPicPr>
        <p:blipFill>
          <a:blip r:embed="rId3"/>
          <a:stretch/>
        </p:blipFill>
        <p:spPr>
          <a:xfrm rot="5400000">
            <a:off x="6978600" y="2201760"/>
            <a:ext cx="8309160" cy="6783840"/>
          </a:xfrm>
          <a:prstGeom prst="rect">
            <a:avLst/>
          </a:prstGeom>
          <a:ln w="0">
            <a:noFill/>
          </a:ln>
        </p:spPr>
      </p:pic>
      <p:sp>
        <p:nvSpPr>
          <p:cNvPr id="355" name="TextBox 7"/>
          <p:cNvSpPr/>
          <p:nvPr/>
        </p:nvSpPr>
        <p:spPr>
          <a:xfrm>
            <a:off x="353160" y="540360"/>
            <a:ext cx="1300104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0000ff"/>
                </a:solidFill>
                <a:latin typeface="Cambria"/>
                <a:ea typeface="Cambria"/>
              </a:rPr>
              <a:t>Human Disease Network: Two Projections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57" name="PlaceHolder 1"/>
          <p:cNvSpPr>
            <a:spLocks noGrp="1"/>
          </p:cNvSpPr>
          <p:nvPr>
            <p:ph type="dt" idx="24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358" name="TextBox 7"/>
          <p:cNvSpPr/>
          <p:nvPr/>
        </p:nvSpPr>
        <p:spPr>
          <a:xfrm>
            <a:off x="353160" y="540360"/>
            <a:ext cx="1300104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0000ff"/>
                </a:solidFill>
                <a:latin typeface="Cambria"/>
                <a:ea typeface="Cambria"/>
              </a:rPr>
              <a:t>Actor Networks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59" name="TextBox 5"/>
          <p:cNvSpPr/>
          <p:nvPr/>
        </p:nvSpPr>
        <p:spPr>
          <a:xfrm>
            <a:off x="325080" y="1746000"/>
            <a:ext cx="13895640" cy="2284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mbria"/>
                <a:ea typeface="Cambria"/>
              </a:rPr>
              <a:t>In network theory we encounter numerous bipartite networks. A well-known example is the Hollywood actor network, in which one set of nodes corresponds to movies (U), and the other to actors (V). A movie is connected to an actor if the actor plays in that movie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61" name="PlaceHolder 1"/>
          <p:cNvSpPr>
            <a:spLocks noGrp="1"/>
          </p:cNvSpPr>
          <p:nvPr>
            <p:ph type="dt" idx="25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pic>
        <p:nvPicPr>
          <p:cNvPr id="362" name="Picture 3" descr=""/>
          <p:cNvPicPr/>
          <p:nvPr/>
        </p:nvPicPr>
        <p:blipFill>
          <a:blip r:embed="rId2"/>
          <a:stretch/>
        </p:blipFill>
        <p:spPr>
          <a:xfrm>
            <a:off x="179280" y="1766520"/>
            <a:ext cx="14398920" cy="7265160"/>
          </a:xfrm>
          <a:prstGeom prst="rect">
            <a:avLst/>
          </a:prstGeom>
          <a:ln w="0">
            <a:noFill/>
          </a:ln>
        </p:spPr>
      </p:pic>
      <p:sp>
        <p:nvSpPr>
          <p:cNvPr id="363" name="TextBox 4"/>
          <p:cNvSpPr/>
          <p:nvPr/>
        </p:nvSpPr>
        <p:spPr>
          <a:xfrm>
            <a:off x="353160" y="540360"/>
            <a:ext cx="13001040" cy="759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4400" spc="-1" strike="noStrike">
                <a:solidFill>
                  <a:srgbClr val="0000ff"/>
                </a:solidFill>
                <a:latin typeface="Cambria"/>
                <a:ea typeface="Cambria"/>
              </a:rPr>
              <a:t>Flavor Networks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08" name="PlaceHolder 1"/>
          <p:cNvSpPr>
            <a:spLocks noGrp="1"/>
          </p:cNvSpPr>
          <p:nvPr>
            <p:ph type="dt" idx="13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109" name="TextBox 3"/>
          <p:cNvSpPr/>
          <p:nvPr/>
        </p:nvSpPr>
        <p:spPr>
          <a:xfrm>
            <a:off x="745560" y="431280"/>
            <a:ext cx="1304064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0000ff"/>
                </a:solidFill>
                <a:latin typeface="Cambria"/>
                <a:ea typeface="Cambria"/>
              </a:rPr>
              <a:t>Clustering Coefficients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10" name="TextBox 4"/>
          <p:cNvSpPr/>
          <p:nvPr/>
        </p:nvSpPr>
        <p:spPr>
          <a:xfrm>
            <a:off x="538560" y="2030040"/>
            <a:ext cx="13103640" cy="1918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The clustering coefficient captures the degree to which the neighbors of a given node link to each other. For a node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with degree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the </a:t>
            </a:r>
            <a:r>
              <a:rPr b="0" i="1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local clustering </a:t>
            </a:r>
            <a:r>
              <a:rPr b="0" i="1" lang="en-IN" sz="4000" spc="-1" strike="noStrike">
                <a:solidFill>
                  <a:srgbClr val="000000"/>
                </a:solidFill>
                <a:latin typeface="Cambria"/>
                <a:ea typeface="Cambria"/>
              </a:rPr>
              <a:t>coefficient </a:t>
            </a:r>
            <a:r>
              <a:rPr b="0" lang="en-IN" sz="4000" spc="-1" strike="noStrike">
                <a:solidFill>
                  <a:srgbClr val="000000"/>
                </a:solidFill>
                <a:latin typeface="Cambria"/>
                <a:ea typeface="Cambria"/>
              </a:rPr>
              <a:t>is defined as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111" name="Picture 6" descr=""/>
          <p:cNvPicPr/>
          <p:nvPr/>
        </p:nvPicPr>
        <p:blipFill>
          <a:blip r:embed="rId2"/>
          <a:stretch/>
        </p:blipFill>
        <p:spPr>
          <a:xfrm>
            <a:off x="5120640" y="3969000"/>
            <a:ext cx="3939480" cy="226044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5" descr=""/>
          <p:cNvPicPr/>
          <p:nvPr/>
        </p:nvPicPr>
        <p:blipFill>
          <a:blip r:embed="rId3"/>
          <a:srcRect l="0" t="27572" r="0" b="0"/>
          <a:stretch/>
        </p:blipFill>
        <p:spPr>
          <a:xfrm>
            <a:off x="1402920" y="6998040"/>
            <a:ext cx="2446200" cy="1922760"/>
          </a:xfrm>
          <a:prstGeom prst="rect">
            <a:avLst/>
          </a:prstGeom>
          <a:ln w="0">
            <a:noFill/>
          </a:ln>
        </p:spPr>
      </p:pic>
      <p:sp>
        <p:nvSpPr>
          <p:cNvPr id="113" name="TextBox 7"/>
          <p:cNvSpPr/>
          <p:nvPr/>
        </p:nvSpPr>
        <p:spPr>
          <a:xfrm flipH="1">
            <a:off x="897480" y="5907960"/>
            <a:ext cx="4102560" cy="8211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mbria"/>
                <a:ea typeface="Cambria"/>
              </a:rPr>
              <a:t>CC of the center node (purple) 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14" name="Picture 10" descr=""/>
          <p:cNvPicPr/>
          <p:nvPr/>
        </p:nvPicPr>
        <p:blipFill>
          <a:blip r:embed="rId4"/>
          <a:stretch/>
        </p:blipFill>
        <p:spPr>
          <a:xfrm>
            <a:off x="3623760" y="8715600"/>
            <a:ext cx="1089360" cy="81144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8" descr=""/>
          <p:cNvPicPr/>
          <p:nvPr/>
        </p:nvPicPr>
        <p:blipFill>
          <a:blip r:embed="rId5"/>
          <a:stretch/>
        </p:blipFill>
        <p:spPr>
          <a:xfrm>
            <a:off x="5003280" y="7026840"/>
            <a:ext cx="1816200" cy="193932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12" descr=""/>
          <p:cNvPicPr/>
          <p:nvPr/>
        </p:nvPicPr>
        <p:blipFill>
          <a:blip r:embed="rId6"/>
          <a:stretch/>
        </p:blipFill>
        <p:spPr>
          <a:xfrm>
            <a:off x="7262640" y="7074000"/>
            <a:ext cx="1816200" cy="19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0802FF45-D293-4E71-92CA-ACFA6BC27A96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365" name="PlaceHolder 1"/>
          <p:cNvSpPr>
            <a:spLocks noGrp="1"/>
          </p:cNvSpPr>
          <p:nvPr>
            <p:ph type="dt" idx="26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366" name="TextBox 3"/>
          <p:cNvSpPr/>
          <p:nvPr/>
        </p:nvSpPr>
        <p:spPr>
          <a:xfrm>
            <a:off x="745560" y="431280"/>
            <a:ext cx="1253664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Regular Graphs, Complete Graphs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67" name="TextBox 2"/>
          <p:cNvSpPr/>
          <p:nvPr/>
        </p:nvSpPr>
        <p:spPr>
          <a:xfrm flipH="1">
            <a:off x="755640" y="2231640"/>
            <a:ext cx="4100400" cy="69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Regular Graph  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68" name="TextBox 4"/>
          <p:cNvSpPr/>
          <p:nvPr/>
        </p:nvSpPr>
        <p:spPr>
          <a:xfrm>
            <a:off x="5821560" y="3527640"/>
            <a:ext cx="8685000" cy="1308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Connected</a:t>
            </a:r>
            <a:endParaRPr b="0" lang="en-IN" sz="4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All nodes have same degree 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69" name="Picture 6" descr=""/>
          <p:cNvPicPr/>
          <p:nvPr/>
        </p:nvPicPr>
        <p:blipFill>
          <a:blip r:embed="rId2"/>
          <a:stretch/>
        </p:blipFill>
        <p:spPr>
          <a:xfrm>
            <a:off x="1762920" y="6624000"/>
            <a:ext cx="3774600" cy="229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21"/>
          <p:cNvGrpSpPr/>
          <p:nvPr/>
        </p:nvGrpSpPr>
        <p:grpSpPr>
          <a:xfrm>
            <a:off x="3835080" y="1505880"/>
            <a:ext cx="6517440" cy="566640"/>
            <a:chOff x="3835080" y="1505880"/>
            <a:chExt cx="6517440" cy="566640"/>
          </a:xfrm>
        </p:grpSpPr>
        <p:grpSp>
          <p:nvGrpSpPr>
            <p:cNvPr id="371" name="Group 22"/>
            <p:cNvGrpSpPr/>
            <p:nvPr/>
          </p:nvGrpSpPr>
          <p:grpSpPr>
            <a:xfrm>
              <a:off x="3835080" y="1505880"/>
              <a:ext cx="2409120" cy="566640"/>
              <a:chOff x="3835080" y="1505880"/>
              <a:chExt cx="2409120" cy="566640"/>
            </a:xfrm>
          </p:grpSpPr>
          <p:sp>
            <p:nvSpPr>
              <p:cNvPr id="372" name="Straight Connector 33"/>
              <p:cNvSpPr/>
              <p:nvPr/>
            </p:nvSpPr>
            <p:spPr>
              <a:xfrm flipV="1">
                <a:off x="4130280" y="1788840"/>
                <a:ext cx="1869480" cy="2160"/>
              </a:xfrm>
              <a:prstGeom prst="line">
                <a:avLst/>
              </a:prstGeom>
              <a:ln w="57150">
                <a:solidFill>
                  <a:srgbClr val="4a7eb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3" name="Oval 34"/>
              <p:cNvSpPr/>
              <p:nvPr/>
            </p:nvSpPr>
            <p:spPr>
              <a:xfrm>
                <a:off x="3835080" y="1508400"/>
                <a:ext cx="490320" cy="564120"/>
              </a:xfrm>
              <a:prstGeom prst="ellipse">
                <a:avLst/>
              </a:prstGeom>
              <a:solidFill>
                <a:srgbClr val="4f81bd"/>
              </a:solidFill>
              <a:ln>
                <a:solidFill>
                  <a:srgbClr val="0000ff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4800" spc="-1" strike="noStrike">
                    <a:solidFill>
                      <a:srgbClr val="ff0000"/>
                    </a:solidFill>
                    <a:latin typeface="Cambria"/>
                    <a:ea typeface="Cambria"/>
                  </a:rPr>
                  <a:t>A</a:t>
                </a:r>
                <a:endParaRPr b="0" lang="en-IN" sz="4800" spc="-1" strike="noStrike">
                  <a:latin typeface="Arial"/>
                </a:endParaRPr>
              </a:p>
            </p:txBody>
          </p:sp>
          <p:sp>
            <p:nvSpPr>
              <p:cNvPr id="374" name="Oval 35"/>
              <p:cNvSpPr/>
              <p:nvPr/>
            </p:nvSpPr>
            <p:spPr>
              <a:xfrm>
                <a:off x="5753880" y="1505880"/>
                <a:ext cx="490320" cy="564120"/>
              </a:xfrm>
              <a:prstGeom prst="ellipse">
                <a:avLst/>
              </a:prstGeom>
              <a:solidFill>
                <a:srgbClr val="4f81bd"/>
              </a:solidFill>
              <a:ln>
                <a:solidFill>
                  <a:srgbClr val="0000ff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4800" spc="-1" strike="noStrike">
                    <a:solidFill>
                      <a:srgbClr val="ff0000"/>
                    </a:solidFill>
                    <a:latin typeface="Cambria"/>
                    <a:ea typeface="Cambria"/>
                  </a:rPr>
                  <a:t>B</a:t>
                </a:r>
                <a:endParaRPr b="0" lang="en-IN" sz="4800" spc="-1" strike="noStrike">
                  <a:latin typeface="Arial"/>
                </a:endParaRPr>
              </a:p>
            </p:txBody>
          </p:sp>
        </p:grpSp>
        <p:grpSp>
          <p:nvGrpSpPr>
            <p:cNvPr id="375" name="Group 23"/>
            <p:cNvGrpSpPr/>
            <p:nvPr/>
          </p:nvGrpSpPr>
          <p:grpSpPr>
            <a:xfrm>
              <a:off x="7943400" y="1505880"/>
              <a:ext cx="2409120" cy="566640"/>
              <a:chOff x="7943400" y="1505880"/>
              <a:chExt cx="2409120" cy="566640"/>
            </a:xfrm>
          </p:grpSpPr>
          <p:sp>
            <p:nvSpPr>
              <p:cNvPr id="376" name="Straight Connector 30"/>
              <p:cNvSpPr/>
              <p:nvPr/>
            </p:nvSpPr>
            <p:spPr>
              <a:xfrm flipV="1">
                <a:off x="8238240" y="1788840"/>
                <a:ext cx="1869840" cy="2160"/>
              </a:xfrm>
              <a:prstGeom prst="line">
                <a:avLst/>
              </a:prstGeom>
              <a:ln w="57150">
                <a:solidFill>
                  <a:srgbClr val="4a7eb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77" name="Oval 31"/>
              <p:cNvSpPr/>
              <p:nvPr/>
            </p:nvSpPr>
            <p:spPr>
              <a:xfrm>
                <a:off x="7943400" y="1508400"/>
                <a:ext cx="490320" cy="564120"/>
              </a:xfrm>
              <a:prstGeom prst="ellipse">
                <a:avLst/>
              </a:prstGeom>
              <a:solidFill>
                <a:srgbClr val="4f81bd"/>
              </a:solidFill>
              <a:ln>
                <a:solidFill>
                  <a:srgbClr val="0000ff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4800" spc="-1" strike="noStrike">
                    <a:solidFill>
                      <a:srgbClr val="ff0000"/>
                    </a:solidFill>
                    <a:latin typeface="Cambria"/>
                    <a:ea typeface="Cambria"/>
                  </a:rPr>
                  <a:t>C</a:t>
                </a:r>
                <a:endParaRPr b="0" lang="en-IN" sz="4800" spc="-1" strike="noStrike">
                  <a:latin typeface="Arial"/>
                </a:endParaRPr>
              </a:p>
            </p:txBody>
          </p:sp>
          <p:sp>
            <p:nvSpPr>
              <p:cNvPr id="378" name="Oval 32"/>
              <p:cNvSpPr/>
              <p:nvPr/>
            </p:nvSpPr>
            <p:spPr>
              <a:xfrm>
                <a:off x="9862200" y="1505880"/>
                <a:ext cx="490320" cy="564120"/>
              </a:xfrm>
              <a:prstGeom prst="ellipse">
                <a:avLst/>
              </a:prstGeom>
              <a:solidFill>
                <a:srgbClr val="4f81bd"/>
              </a:solidFill>
              <a:ln>
                <a:solidFill>
                  <a:srgbClr val="0000ff"/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4800" spc="-1" strike="noStrike">
                    <a:solidFill>
                      <a:srgbClr val="ff0000"/>
                    </a:solidFill>
                    <a:latin typeface="Cambria"/>
                    <a:ea typeface="Cambria"/>
                  </a:rPr>
                  <a:t>D</a:t>
                </a:r>
                <a:endParaRPr b="0" lang="en-IN" sz="4800" spc="-1" strike="noStrike">
                  <a:latin typeface="Arial"/>
                </a:endParaRPr>
              </a:p>
            </p:txBody>
          </p:sp>
        </p:grpSp>
        <p:sp>
          <p:nvSpPr>
            <p:cNvPr id="379" name="Straight Connector 25"/>
            <p:cNvSpPr/>
            <p:nvPr/>
          </p:nvSpPr>
          <p:spPr>
            <a:xfrm flipV="1">
              <a:off x="6102720" y="1788840"/>
              <a:ext cx="1869480" cy="2160"/>
            </a:xfrm>
            <a:prstGeom prst="line">
              <a:avLst/>
            </a:prstGeom>
            <a:ln w="5715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80" name="Group 56"/>
          <p:cNvGrpSpPr/>
          <p:nvPr/>
        </p:nvGrpSpPr>
        <p:grpSpPr>
          <a:xfrm>
            <a:off x="3848760" y="3553560"/>
            <a:ext cx="1480680" cy="455400"/>
            <a:chOff x="3848760" y="3553560"/>
            <a:chExt cx="1480680" cy="455400"/>
          </a:xfrm>
        </p:grpSpPr>
        <p:grpSp>
          <p:nvGrpSpPr>
            <p:cNvPr id="381" name="Group 52"/>
            <p:cNvGrpSpPr/>
            <p:nvPr/>
          </p:nvGrpSpPr>
          <p:grpSpPr>
            <a:xfrm>
              <a:off x="3848760" y="3553560"/>
              <a:ext cx="1480680" cy="455400"/>
              <a:chOff x="3848760" y="3553560"/>
              <a:chExt cx="1480680" cy="455400"/>
            </a:xfrm>
          </p:grpSpPr>
          <p:sp>
            <p:nvSpPr>
              <p:cNvPr id="382" name="TextBox 53"/>
              <p:cNvSpPr/>
              <p:nvPr/>
            </p:nvSpPr>
            <p:spPr>
              <a:xfrm>
                <a:off x="3848760" y="3553560"/>
                <a:ext cx="36540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B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83" name="TextBox 54"/>
              <p:cNvSpPr/>
              <p:nvPr/>
            </p:nvSpPr>
            <p:spPr>
              <a:xfrm>
                <a:off x="4979160" y="3553560"/>
                <a:ext cx="3502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C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384" name="Straight Connector 55"/>
            <p:cNvSpPr/>
            <p:nvPr/>
          </p:nvSpPr>
          <p:spPr>
            <a:xfrm flipH="1">
              <a:off x="4218480" y="3784320"/>
              <a:ext cx="75780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85" name="Group 57"/>
          <p:cNvGrpSpPr/>
          <p:nvPr/>
        </p:nvGrpSpPr>
        <p:grpSpPr>
          <a:xfrm>
            <a:off x="9000720" y="2521080"/>
            <a:ext cx="1510920" cy="455400"/>
            <a:chOff x="9000720" y="2521080"/>
            <a:chExt cx="1510920" cy="455400"/>
          </a:xfrm>
        </p:grpSpPr>
        <p:grpSp>
          <p:nvGrpSpPr>
            <p:cNvPr id="386" name="Group 58"/>
            <p:cNvGrpSpPr/>
            <p:nvPr/>
          </p:nvGrpSpPr>
          <p:grpSpPr>
            <a:xfrm>
              <a:off x="9000720" y="2521080"/>
              <a:ext cx="1510920" cy="455400"/>
              <a:chOff x="9000720" y="2521080"/>
              <a:chExt cx="1510920" cy="455400"/>
            </a:xfrm>
          </p:grpSpPr>
          <p:sp>
            <p:nvSpPr>
              <p:cNvPr id="387" name="TextBox 60"/>
              <p:cNvSpPr/>
              <p:nvPr/>
            </p:nvSpPr>
            <p:spPr>
              <a:xfrm>
                <a:off x="9000720" y="2521080"/>
                <a:ext cx="3700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A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88" name="TextBox 61"/>
              <p:cNvSpPr/>
              <p:nvPr/>
            </p:nvSpPr>
            <p:spPr>
              <a:xfrm>
                <a:off x="10130760" y="2521080"/>
                <a:ext cx="3808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D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389" name="Straight Connector 59"/>
            <p:cNvSpPr/>
            <p:nvPr/>
          </p:nvSpPr>
          <p:spPr>
            <a:xfrm flipH="1">
              <a:off x="9375120" y="2751840"/>
              <a:ext cx="75276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90" name="Group 62"/>
          <p:cNvGrpSpPr/>
          <p:nvPr/>
        </p:nvGrpSpPr>
        <p:grpSpPr>
          <a:xfrm>
            <a:off x="6470640" y="2519640"/>
            <a:ext cx="1480680" cy="455400"/>
            <a:chOff x="6470640" y="2519640"/>
            <a:chExt cx="1480680" cy="455400"/>
          </a:xfrm>
        </p:grpSpPr>
        <p:grpSp>
          <p:nvGrpSpPr>
            <p:cNvPr id="391" name="Group 63"/>
            <p:cNvGrpSpPr/>
            <p:nvPr/>
          </p:nvGrpSpPr>
          <p:grpSpPr>
            <a:xfrm>
              <a:off x="6470640" y="2519640"/>
              <a:ext cx="1480680" cy="455400"/>
              <a:chOff x="6470640" y="2519640"/>
              <a:chExt cx="1480680" cy="455400"/>
            </a:xfrm>
          </p:grpSpPr>
          <p:sp>
            <p:nvSpPr>
              <p:cNvPr id="392" name="TextBox 65"/>
              <p:cNvSpPr/>
              <p:nvPr/>
            </p:nvSpPr>
            <p:spPr>
              <a:xfrm>
                <a:off x="6470640" y="2519640"/>
                <a:ext cx="3700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A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93" name="TextBox 66"/>
              <p:cNvSpPr/>
              <p:nvPr/>
            </p:nvSpPr>
            <p:spPr>
              <a:xfrm>
                <a:off x="7601040" y="2519640"/>
                <a:ext cx="3502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C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394" name="Straight Connector 64"/>
            <p:cNvSpPr/>
            <p:nvPr/>
          </p:nvSpPr>
          <p:spPr>
            <a:xfrm flipH="1">
              <a:off x="6845040" y="2750040"/>
              <a:ext cx="75276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95" name="Group 67"/>
          <p:cNvGrpSpPr/>
          <p:nvPr/>
        </p:nvGrpSpPr>
        <p:grpSpPr>
          <a:xfrm>
            <a:off x="3837600" y="2573640"/>
            <a:ext cx="1495440" cy="455400"/>
            <a:chOff x="3837600" y="2573640"/>
            <a:chExt cx="1495440" cy="455400"/>
          </a:xfrm>
        </p:grpSpPr>
        <p:grpSp>
          <p:nvGrpSpPr>
            <p:cNvPr id="396" name="Group 68"/>
            <p:cNvGrpSpPr/>
            <p:nvPr/>
          </p:nvGrpSpPr>
          <p:grpSpPr>
            <a:xfrm>
              <a:off x="3837600" y="2573640"/>
              <a:ext cx="1495440" cy="455400"/>
              <a:chOff x="3837600" y="2573640"/>
              <a:chExt cx="1495440" cy="455400"/>
            </a:xfrm>
          </p:grpSpPr>
          <p:sp>
            <p:nvSpPr>
              <p:cNvPr id="397" name="TextBox 70"/>
              <p:cNvSpPr/>
              <p:nvPr/>
            </p:nvSpPr>
            <p:spPr>
              <a:xfrm>
                <a:off x="3837600" y="2573640"/>
                <a:ext cx="3700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A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398" name="TextBox 71"/>
              <p:cNvSpPr/>
              <p:nvPr/>
            </p:nvSpPr>
            <p:spPr>
              <a:xfrm>
                <a:off x="4967640" y="2573640"/>
                <a:ext cx="36540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B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399" name="Straight Connector 69"/>
            <p:cNvSpPr/>
            <p:nvPr/>
          </p:nvSpPr>
          <p:spPr>
            <a:xfrm flipH="1">
              <a:off x="4212000" y="2804040"/>
              <a:ext cx="75312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00" name="Group 72"/>
          <p:cNvGrpSpPr/>
          <p:nvPr/>
        </p:nvGrpSpPr>
        <p:grpSpPr>
          <a:xfrm>
            <a:off x="3888000" y="4507560"/>
            <a:ext cx="1510560" cy="455400"/>
            <a:chOff x="3888000" y="4507560"/>
            <a:chExt cx="1510560" cy="455400"/>
          </a:xfrm>
        </p:grpSpPr>
        <p:grpSp>
          <p:nvGrpSpPr>
            <p:cNvPr id="401" name="Group 73"/>
            <p:cNvGrpSpPr/>
            <p:nvPr/>
          </p:nvGrpSpPr>
          <p:grpSpPr>
            <a:xfrm>
              <a:off x="3888000" y="4507560"/>
              <a:ext cx="1510560" cy="455400"/>
              <a:chOff x="3888000" y="4507560"/>
              <a:chExt cx="1510560" cy="455400"/>
            </a:xfrm>
          </p:grpSpPr>
          <p:sp>
            <p:nvSpPr>
              <p:cNvPr id="402" name="TextBox 75"/>
              <p:cNvSpPr/>
              <p:nvPr/>
            </p:nvSpPr>
            <p:spPr>
              <a:xfrm>
                <a:off x="3888000" y="4507560"/>
                <a:ext cx="3502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C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03" name="TextBox 76"/>
              <p:cNvSpPr/>
              <p:nvPr/>
            </p:nvSpPr>
            <p:spPr>
              <a:xfrm>
                <a:off x="5017680" y="4507560"/>
                <a:ext cx="3808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D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04" name="Straight Connector 74"/>
            <p:cNvSpPr/>
            <p:nvPr/>
          </p:nvSpPr>
          <p:spPr>
            <a:xfrm flipH="1">
              <a:off x="4242600" y="4738320"/>
              <a:ext cx="77220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05" name="Group 77"/>
          <p:cNvGrpSpPr/>
          <p:nvPr/>
        </p:nvGrpSpPr>
        <p:grpSpPr>
          <a:xfrm>
            <a:off x="6498720" y="3553560"/>
            <a:ext cx="1510920" cy="455400"/>
            <a:chOff x="6498720" y="3553560"/>
            <a:chExt cx="1510920" cy="455400"/>
          </a:xfrm>
        </p:grpSpPr>
        <p:grpSp>
          <p:nvGrpSpPr>
            <p:cNvPr id="406" name="Group 78"/>
            <p:cNvGrpSpPr/>
            <p:nvPr/>
          </p:nvGrpSpPr>
          <p:grpSpPr>
            <a:xfrm>
              <a:off x="6498720" y="3553560"/>
              <a:ext cx="1510920" cy="455400"/>
              <a:chOff x="6498720" y="3553560"/>
              <a:chExt cx="1510920" cy="455400"/>
            </a:xfrm>
          </p:grpSpPr>
          <p:sp>
            <p:nvSpPr>
              <p:cNvPr id="407" name="TextBox 80"/>
              <p:cNvSpPr/>
              <p:nvPr/>
            </p:nvSpPr>
            <p:spPr>
              <a:xfrm>
                <a:off x="6498720" y="3553560"/>
                <a:ext cx="36540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B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08" name="TextBox 81"/>
              <p:cNvSpPr/>
              <p:nvPr/>
            </p:nvSpPr>
            <p:spPr>
              <a:xfrm>
                <a:off x="7628760" y="3553560"/>
                <a:ext cx="3808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D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09" name="Straight Connector 79"/>
            <p:cNvSpPr/>
            <p:nvPr/>
          </p:nvSpPr>
          <p:spPr>
            <a:xfrm flipH="1">
              <a:off x="6868080" y="3784320"/>
              <a:ext cx="75780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0" name="TextBox 82"/>
          <p:cNvSpPr/>
          <p:nvPr/>
        </p:nvSpPr>
        <p:spPr>
          <a:xfrm>
            <a:off x="3600360" y="5431320"/>
            <a:ext cx="17006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Length 1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11" name="TextBox 83"/>
          <p:cNvSpPr/>
          <p:nvPr/>
        </p:nvSpPr>
        <p:spPr>
          <a:xfrm>
            <a:off x="6047280" y="4507560"/>
            <a:ext cx="17006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Length 2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12" name="TextBox 84"/>
          <p:cNvSpPr/>
          <p:nvPr/>
        </p:nvSpPr>
        <p:spPr>
          <a:xfrm>
            <a:off x="8777880" y="3521880"/>
            <a:ext cx="17006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ff0000"/>
                </a:solidFill>
                <a:latin typeface="Cambria"/>
                <a:ea typeface="Cambria"/>
              </a:rPr>
              <a:t>Length 3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13" name="TextBox 85"/>
          <p:cNvSpPr/>
          <p:nvPr/>
        </p:nvSpPr>
        <p:spPr>
          <a:xfrm>
            <a:off x="3552480" y="6443280"/>
            <a:ext cx="12175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ff"/>
                </a:solidFill>
                <a:latin typeface="Cambria"/>
                <a:ea typeface="Cambria"/>
              </a:rPr>
              <a:t>4-1=3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14" name="TextBox 86"/>
          <p:cNvSpPr/>
          <p:nvPr/>
        </p:nvSpPr>
        <p:spPr>
          <a:xfrm>
            <a:off x="6474240" y="5347800"/>
            <a:ext cx="12175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ff"/>
                </a:solidFill>
                <a:latin typeface="Cambria"/>
                <a:ea typeface="Cambria"/>
              </a:rPr>
              <a:t>4-2=2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15" name="TextBox 87"/>
          <p:cNvSpPr/>
          <p:nvPr/>
        </p:nvSpPr>
        <p:spPr>
          <a:xfrm>
            <a:off x="9385200" y="4538160"/>
            <a:ext cx="12175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ff"/>
                </a:solidFill>
                <a:latin typeface="Cambria"/>
                <a:ea typeface="Cambria"/>
              </a:rPr>
              <a:t>4-3=1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044360" y="-465840"/>
            <a:ext cx="12668760" cy="149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Regular Graph (Open Chain)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889104AD-E8A6-4BC3-B921-007F95A9AD56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0" dur="indefinite" restart="never" nodeType="tmRoot">
          <p:childTnLst>
            <p:seq>
              <p:cTn id="91" dur="indefinite" nodeType="mainSeq">
                <p:childTnLst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9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9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3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8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3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roup 56"/>
          <p:cNvGrpSpPr/>
          <p:nvPr/>
        </p:nvGrpSpPr>
        <p:grpSpPr>
          <a:xfrm>
            <a:off x="3263040" y="3811320"/>
            <a:ext cx="1480680" cy="455400"/>
            <a:chOff x="3263040" y="3811320"/>
            <a:chExt cx="1480680" cy="455400"/>
          </a:xfrm>
        </p:grpSpPr>
        <p:grpSp>
          <p:nvGrpSpPr>
            <p:cNvPr id="418" name="Group 52"/>
            <p:cNvGrpSpPr/>
            <p:nvPr/>
          </p:nvGrpSpPr>
          <p:grpSpPr>
            <a:xfrm>
              <a:off x="3263040" y="3811320"/>
              <a:ext cx="1480680" cy="455400"/>
              <a:chOff x="3263040" y="3811320"/>
              <a:chExt cx="1480680" cy="455400"/>
            </a:xfrm>
          </p:grpSpPr>
          <p:sp>
            <p:nvSpPr>
              <p:cNvPr id="419" name="TextBox 53"/>
              <p:cNvSpPr/>
              <p:nvPr/>
            </p:nvSpPr>
            <p:spPr>
              <a:xfrm>
                <a:off x="3263040" y="3811320"/>
                <a:ext cx="36540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B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20" name="TextBox 54"/>
              <p:cNvSpPr/>
              <p:nvPr/>
            </p:nvSpPr>
            <p:spPr>
              <a:xfrm>
                <a:off x="4393440" y="3811320"/>
                <a:ext cx="3502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C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21" name="Straight Connector 55"/>
            <p:cNvSpPr/>
            <p:nvPr/>
          </p:nvSpPr>
          <p:spPr>
            <a:xfrm flipH="1">
              <a:off x="3632400" y="4042080"/>
              <a:ext cx="75780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22" name="Group 57"/>
          <p:cNvGrpSpPr/>
          <p:nvPr/>
        </p:nvGrpSpPr>
        <p:grpSpPr>
          <a:xfrm>
            <a:off x="8414640" y="2778840"/>
            <a:ext cx="1510920" cy="455400"/>
            <a:chOff x="8414640" y="2778840"/>
            <a:chExt cx="1510920" cy="455400"/>
          </a:xfrm>
        </p:grpSpPr>
        <p:grpSp>
          <p:nvGrpSpPr>
            <p:cNvPr id="423" name="Group 58"/>
            <p:cNvGrpSpPr/>
            <p:nvPr/>
          </p:nvGrpSpPr>
          <p:grpSpPr>
            <a:xfrm>
              <a:off x="8414640" y="2778840"/>
              <a:ext cx="1510920" cy="455400"/>
              <a:chOff x="8414640" y="2778840"/>
              <a:chExt cx="1510920" cy="455400"/>
            </a:xfrm>
          </p:grpSpPr>
          <p:sp>
            <p:nvSpPr>
              <p:cNvPr id="424" name="TextBox 60"/>
              <p:cNvSpPr/>
              <p:nvPr/>
            </p:nvSpPr>
            <p:spPr>
              <a:xfrm>
                <a:off x="8414640" y="2778840"/>
                <a:ext cx="3700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A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25" name="TextBox 61"/>
              <p:cNvSpPr/>
              <p:nvPr/>
            </p:nvSpPr>
            <p:spPr>
              <a:xfrm>
                <a:off x="9544680" y="2778840"/>
                <a:ext cx="3808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D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26" name="Straight Connector 59"/>
            <p:cNvSpPr/>
            <p:nvPr/>
          </p:nvSpPr>
          <p:spPr>
            <a:xfrm flipH="1">
              <a:off x="8789040" y="3009600"/>
              <a:ext cx="75276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27" name="Group 62"/>
          <p:cNvGrpSpPr/>
          <p:nvPr/>
        </p:nvGrpSpPr>
        <p:grpSpPr>
          <a:xfrm>
            <a:off x="5884560" y="2777040"/>
            <a:ext cx="1480680" cy="455400"/>
            <a:chOff x="5884560" y="2777040"/>
            <a:chExt cx="1480680" cy="455400"/>
          </a:xfrm>
        </p:grpSpPr>
        <p:grpSp>
          <p:nvGrpSpPr>
            <p:cNvPr id="428" name="Group 63"/>
            <p:cNvGrpSpPr/>
            <p:nvPr/>
          </p:nvGrpSpPr>
          <p:grpSpPr>
            <a:xfrm>
              <a:off x="5884560" y="2777040"/>
              <a:ext cx="1480680" cy="455400"/>
              <a:chOff x="5884560" y="2777040"/>
              <a:chExt cx="1480680" cy="455400"/>
            </a:xfrm>
          </p:grpSpPr>
          <p:sp>
            <p:nvSpPr>
              <p:cNvPr id="429" name="TextBox 65"/>
              <p:cNvSpPr/>
              <p:nvPr/>
            </p:nvSpPr>
            <p:spPr>
              <a:xfrm>
                <a:off x="5884560" y="2777040"/>
                <a:ext cx="3700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A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0" name="TextBox 66"/>
              <p:cNvSpPr/>
              <p:nvPr/>
            </p:nvSpPr>
            <p:spPr>
              <a:xfrm>
                <a:off x="7014960" y="2777040"/>
                <a:ext cx="3502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C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31" name="Straight Connector 64"/>
            <p:cNvSpPr/>
            <p:nvPr/>
          </p:nvSpPr>
          <p:spPr>
            <a:xfrm flipH="1">
              <a:off x="6258960" y="3007800"/>
              <a:ext cx="75312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2" name="Group 67"/>
          <p:cNvGrpSpPr/>
          <p:nvPr/>
        </p:nvGrpSpPr>
        <p:grpSpPr>
          <a:xfrm>
            <a:off x="3251880" y="2831040"/>
            <a:ext cx="1495080" cy="455400"/>
            <a:chOff x="3251880" y="2831040"/>
            <a:chExt cx="1495080" cy="455400"/>
          </a:xfrm>
        </p:grpSpPr>
        <p:grpSp>
          <p:nvGrpSpPr>
            <p:cNvPr id="433" name="Group 68"/>
            <p:cNvGrpSpPr/>
            <p:nvPr/>
          </p:nvGrpSpPr>
          <p:grpSpPr>
            <a:xfrm>
              <a:off x="3251880" y="2831040"/>
              <a:ext cx="1495080" cy="455400"/>
              <a:chOff x="3251880" y="2831040"/>
              <a:chExt cx="1495080" cy="455400"/>
            </a:xfrm>
          </p:grpSpPr>
          <p:sp>
            <p:nvSpPr>
              <p:cNvPr id="434" name="TextBox 70"/>
              <p:cNvSpPr/>
              <p:nvPr/>
            </p:nvSpPr>
            <p:spPr>
              <a:xfrm>
                <a:off x="3251880" y="2831040"/>
                <a:ext cx="3700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A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35" name="TextBox 71"/>
              <p:cNvSpPr/>
              <p:nvPr/>
            </p:nvSpPr>
            <p:spPr>
              <a:xfrm>
                <a:off x="4381560" y="2831040"/>
                <a:ext cx="36540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B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36" name="Straight Connector 69"/>
            <p:cNvSpPr/>
            <p:nvPr/>
          </p:nvSpPr>
          <p:spPr>
            <a:xfrm flipH="1">
              <a:off x="3625920" y="3061800"/>
              <a:ext cx="75312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7" name="Group 72"/>
          <p:cNvGrpSpPr/>
          <p:nvPr/>
        </p:nvGrpSpPr>
        <p:grpSpPr>
          <a:xfrm>
            <a:off x="3301920" y="4765320"/>
            <a:ext cx="1510560" cy="455400"/>
            <a:chOff x="3301920" y="4765320"/>
            <a:chExt cx="1510560" cy="455400"/>
          </a:xfrm>
        </p:grpSpPr>
        <p:grpSp>
          <p:nvGrpSpPr>
            <p:cNvPr id="438" name="Group 73"/>
            <p:cNvGrpSpPr/>
            <p:nvPr/>
          </p:nvGrpSpPr>
          <p:grpSpPr>
            <a:xfrm>
              <a:off x="3301920" y="4765320"/>
              <a:ext cx="1510560" cy="455400"/>
              <a:chOff x="3301920" y="4765320"/>
              <a:chExt cx="1510560" cy="455400"/>
            </a:xfrm>
          </p:grpSpPr>
          <p:sp>
            <p:nvSpPr>
              <p:cNvPr id="439" name="TextBox 75"/>
              <p:cNvSpPr/>
              <p:nvPr/>
            </p:nvSpPr>
            <p:spPr>
              <a:xfrm>
                <a:off x="3301920" y="4765320"/>
                <a:ext cx="3502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C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40" name="TextBox 76"/>
              <p:cNvSpPr/>
              <p:nvPr/>
            </p:nvSpPr>
            <p:spPr>
              <a:xfrm>
                <a:off x="4431600" y="4765320"/>
                <a:ext cx="3808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D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41" name="Straight Connector 74"/>
            <p:cNvSpPr/>
            <p:nvPr/>
          </p:nvSpPr>
          <p:spPr>
            <a:xfrm flipH="1">
              <a:off x="3656880" y="4996080"/>
              <a:ext cx="77220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2" name="Group 77"/>
          <p:cNvGrpSpPr/>
          <p:nvPr/>
        </p:nvGrpSpPr>
        <p:grpSpPr>
          <a:xfrm>
            <a:off x="5912640" y="3811320"/>
            <a:ext cx="1510920" cy="455400"/>
            <a:chOff x="5912640" y="3811320"/>
            <a:chExt cx="1510920" cy="455400"/>
          </a:xfrm>
        </p:grpSpPr>
        <p:grpSp>
          <p:nvGrpSpPr>
            <p:cNvPr id="443" name="Group 78"/>
            <p:cNvGrpSpPr/>
            <p:nvPr/>
          </p:nvGrpSpPr>
          <p:grpSpPr>
            <a:xfrm>
              <a:off x="5912640" y="3811320"/>
              <a:ext cx="1510920" cy="455400"/>
              <a:chOff x="5912640" y="3811320"/>
              <a:chExt cx="1510920" cy="455400"/>
            </a:xfrm>
          </p:grpSpPr>
          <p:sp>
            <p:nvSpPr>
              <p:cNvPr id="444" name="TextBox 80"/>
              <p:cNvSpPr/>
              <p:nvPr/>
            </p:nvSpPr>
            <p:spPr>
              <a:xfrm>
                <a:off x="5912640" y="3811320"/>
                <a:ext cx="36540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B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45" name="TextBox 81"/>
              <p:cNvSpPr/>
              <p:nvPr/>
            </p:nvSpPr>
            <p:spPr>
              <a:xfrm>
                <a:off x="7042680" y="3811320"/>
                <a:ext cx="3808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D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46" name="Straight Connector 79"/>
            <p:cNvSpPr/>
            <p:nvPr/>
          </p:nvSpPr>
          <p:spPr>
            <a:xfrm flipH="1">
              <a:off x="6282000" y="4042080"/>
              <a:ext cx="75780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47" name="TextBox 82"/>
          <p:cNvSpPr/>
          <p:nvPr/>
        </p:nvSpPr>
        <p:spPr>
          <a:xfrm>
            <a:off x="3522960" y="6316920"/>
            <a:ext cx="1321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Length 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48" name="TextBox 83"/>
          <p:cNvSpPr/>
          <p:nvPr/>
        </p:nvSpPr>
        <p:spPr>
          <a:xfrm>
            <a:off x="5999400" y="5319000"/>
            <a:ext cx="1321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Length 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49" name="TextBox 84"/>
          <p:cNvSpPr/>
          <p:nvPr/>
        </p:nvSpPr>
        <p:spPr>
          <a:xfrm>
            <a:off x="8431200" y="4351680"/>
            <a:ext cx="1321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Length 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50" name="TextBox 85"/>
          <p:cNvSpPr/>
          <p:nvPr/>
        </p:nvSpPr>
        <p:spPr>
          <a:xfrm>
            <a:off x="3874320" y="6912360"/>
            <a:ext cx="956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ff"/>
                </a:solidFill>
                <a:latin typeface="Cambria"/>
                <a:ea typeface="Cambria"/>
              </a:rPr>
              <a:t>5-1=4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51" name="TextBox 86"/>
          <p:cNvSpPr/>
          <p:nvPr/>
        </p:nvSpPr>
        <p:spPr>
          <a:xfrm>
            <a:off x="6343560" y="5832360"/>
            <a:ext cx="956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ff"/>
                </a:solidFill>
                <a:latin typeface="Cambria"/>
                <a:ea typeface="Cambria"/>
              </a:rPr>
              <a:t>5-2=3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52" name="TextBox 87"/>
          <p:cNvSpPr/>
          <p:nvPr/>
        </p:nvSpPr>
        <p:spPr>
          <a:xfrm>
            <a:off x="8444880" y="4857480"/>
            <a:ext cx="956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ff"/>
                </a:solidFill>
                <a:latin typeface="Cambria"/>
                <a:ea typeface="Cambria"/>
              </a:rPr>
              <a:t>5-3=2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453" name="Group 92"/>
          <p:cNvGrpSpPr/>
          <p:nvPr/>
        </p:nvGrpSpPr>
        <p:grpSpPr>
          <a:xfrm>
            <a:off x="2724120" y="1731600"/>
            <a:ext cx="8931960" cy="587160"/>
            <a:chOff x="2724120" y="1731600"/>
            <a:chExt cx="8931960" cy="587160"/>
          </a:xfrm>
        </p:grpSpPr>
        <p:grpSp>
          <p:nvGrpSpPr>
            <p:cNvPr id="454" name="Group 21"/>
            <p:cNvGrpSpPr/>
            <p:nvPr/>
          </p:nvGrpSpPr>
          <p:grpSpPr>
            <a:xfrm>
              <a:off x="2724120" y="1752480"/>
              <a:ext cx="6768720" cy="566280"/>
              <a:chOff x="2724120" y="1752480"/>
              <a:chExt cx="6768720" cy="566280"/>
            </a:xfrm>
          </p:grpSpPr>
          <p:grpSp>
            <p:nvGrpSpPr>
              <p:cNvPr id="455" name="Group 22"/>
              <p:cNvGrpSpPr/>
              <p:nvPr/>
            </p:nvGrpSpPr>
            <p:grpSpPr>
              <a:xfrm>
                <a:off x="2724120" y="1752480"/>
                <a:ext cx="2502000" cy="566280"/>
                <a:chOff x="2724120" y="1752480"/>
                <a:chExt cx="2502000" cy="566280"/>
              </a:xfrm>
            </p:grpSpPr>
            <p:sp>
              <p:nvSpPr>
                <p:cNvPr id="456" name="Straight Connector 33"/>
                <p:cNvSpPr/>
                <p:nvPr/>
              </p:nvSpPr>
              <p:spPr>
                <a:xfrm flipV="1">
                  <a:off x="3030480" y="2035080"/>
                  <a:ext cx="1941840" cy="2520"/>
                </a:xfrm>
                <a:prstGeom prst="line">
                  <a:avLst/>
                </a:prstGeom>
                <a:ln w="57150">
                  <a:solidFill>
                    <a:srgbClr val="4a7eb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57" name="Oval 34"/>
                <p:cNvSpPr/>
                <p:nvPr/>
              </p:nvSpPr>
              <p:spPr>
                <a:xfrm>
                  <a:off x="2724120" y="1754640"/>
                  <a:ext cx="509040" cy="564120"/>
                </a:xfrm>
                <a:prstGeom prst="ellipse">
                  <a:avLst/>
                </a:prstGeom>
                <a:solidFill>
                  <a:srgbClr val="4f81bd"/>
                </a:solidFill>
                <a:ln>
                  <a:solidFill>
                    <a:srgbClr val="0000ff"/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4800" spc="-1" strike="noStrike">
                      <a:solidFill>
                        <a:srgbClr val="ff0000"/>
                      </a:solidFill>
                      <a:latin typeface="Cambria"/>
                      <a:ea typeface="Cambria"/>
                    </a:rPr>
                    <a:t>A</a:t>
                  </a:r>
                  <a:endParaRPr b="0" lang="en-IN" sz="4800" spc="-1" strike="noStrike">
                    <a:latin typeface="Arial"/>
                  </a:endParaRPr>
                </a:p>
              </p:txBody>
            </p:sp>
            <p:sp>
              <p:nvSpPr>
                <p:cNvPr id="458" name="Oval 35"/>
                <p:cNvSpPr/>
                <p:nvPr/>
              </p:nvSpPr>
              <p:spPr>
                <a:xfrm>
                  <a:off x="4717080" y="1752480"/>
                  <a:ext cx="509040" cy="564120"/>
                </a:xfrm>
                <a:prstGeom prst="ellipse">
                  <a:avLst/>
                </a:prstGeom>
                <a:solidFill>
                  <a:srgbClr val="4f81bd"/>
                </a:solidFill>
                <a:ln>
                  <a:solidFill>
                    <a:srgbClr val="0000ff"/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4800" spc="-1" strike="noStrike">
                      <a:solidFill>
                        <a:srgbClr val="ff0000"/>
                      </a:solidFill>
                      <a:latin typeface="Cambria"/>
                      <a:ea typeface="Cambria"/>
                    </a:rPr>
                    <a:t>B</a:t>
                  </a:r>
                  <a:endParaRPr b="0" lang="en-IN" sz="4800" spc="-1" strike="noStrike">
                    <a:latin typeface="Arial"/>
                  </a:endParaRPr>
                </a:p>
              </p:txBody>
            </p:sp>
          </p:grpSp>
          <p:grpSp>
            <p:nvGrpSpPr>
              <p:cNvPr id="459" name="Group 23"/>
              <p:cNvGrpSpPr/>
              <p:nvPr/>
            </p:nvGrpSpPr>
            <p:grpSpPr>
              <a:xfrm>
                <a:off x="6990840" y="1752480"/>
                <a:ext cx="2502000" cy="566280"/>
                <a:chOff x="6990840" y="1752480"/>
                <a:chExt cx="2502000" cy="566280"/>
              </a:xfrm>
            </p:grpSpPr>
            <p:sp>
              <p:nvSpPr>
                <p:cNvPr id="460" name="Straight Connector 30"/>
                <p:cNvSpPr/>
                <p:nvPr/>
              </p:nvSpPr>
              <p:spPr>
                <a:xfrm flipV="1">
                  <a:off x="7297560" y="2035080"/>
                  <a:ext cx="1941840" cy="2520"/>
                </a:xfrm>
                <a:prstGeom prst="line">
                  <a:avLst/>
                </a:prstGeom>
                <a:ln w="57150">
                  <a:solidFill>
                    <a:srgbClr val="4a7eb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61" name="Oval 31"/>
                <p:cNvSpPr/>
                <p:nvPr/>
              </p:nvSpPr>
              <p:spPr>
                <a:xfrm>
                  <a:off x="6990840" y="1754640"/>
                  <a:ext cx="509040" cy="564120"/>
                </a:xfrm>
                <a:prstGeom prst="ellipse">
                  <a:avLst/>
                </a:prstGeom>
                <a:solidFill>
                  <a:srgbClr val="4f81bd"/>
                </a:solidFill>
                <a:ln>
                  <a:solidFill>
                    <a:srgbClr val="0000ff"/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4800" spc="-1" strike="noStrike">
                      <a:solidFill>
                        <a:srgbClr val="ff0000"/>
                      </a:solidFill>
                      <a:latin typeface="Cambria"/>
                      <a:ea typeface="Cambria"/>
                    </a:rPr>
                    <a:t>C</a:t>
                  </a:r>
                  <a:endParaRPr b="0" lang="en-IN" sz="4800" spc="-1" strike="noStrike">
                    <a:latin typeface="Arial"/>
                  </a:endParaRPr>
                </a:p>
              </p:txBody>
            </p:sp>
            <p:sp>
              <p:nvSpPr>
                <p:cNvPr id="462" name="Oval 32"/>
                <p:cNvSpPr/>
                <p:nvPr/>
              </p:nvSpPr>
              <p:spPr>
                <a:xfrm>
                  <a:off x="8983800" y="1752480"/>
                  <a:ext cx="509040" cy="564120"/>
                </a:xfrm>
                <a:prstGeom prst="ellipse">
                  <a:avLst/>
                </a:prstGeom>
                <a:solidFill>
                  <a:srgbClr val="4f81bd"/>
                </a:solidFill>
                <a:ln>
                  <a:solidFill>
                    <a:srgbClr val="0000ff"/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4800" spc="-1" strike="noStrike">
                      <a:solidFill>
                        <a:srgbClr val="ff0000"/>
                      </a:solidFill>
                      <a:latin typeface="Cambria"/>
                      <a:ea typeface="Cambria"/>
                    </a:rPr>
                    <a:t>D</a:t>
                  </a:r>
                  <a:endParaRPr b="0" lang="en-IN" sz="4800" spc="-1" strike="noStrike">
                    <a:latin typeface="Arial"/>
                  </a:endParaRPr>
                </a:p>
              </p:txBody>
            </p:sp>
          </p:grpSp>
          <p:sp>
            <p:nvSpPr>
              <p:cNvPr id="463" name="Straight Connector 25"/>
              <p:cNvSpPr/>
              <p:nvPr/>
            </p:nvSpPr>
            <p:spPr>
              <a:xfrm flipV="1">
                <a:off x="5079240" y="2035080"/>
                <a:ext cx="1941840" cy="2520"/>
              </a:xfrm>
              <a:prstGeom prst="line">
                <a:avLst/>
              </a:prstGeom>
              <a:ln w="57150">
                <a:solidFill>
                  <a:srgbClr val="4a7eb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64" name="Oval 2"/>
            <p:cNvSpPr/>
            <p:nvPr/>
          </p:nvSpPr>
          <p:spPr>
            <a:xfrm>
              <a:off x="11165760" y="1731600"/>
              <a:ext cx="490320" cy="564120"/>
            </a:xfrm>
            <a:prstGeom prst="ellipse">
              <a:avLst/>
            </a:prstGeom>
            <a:solidFill>
              <a:srgbClr val="4f81bd"/>
            </a:solidFill>
            <a:ln>
              <a:solidFill>
                <a:srgbClr val="0000f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4800" spc="-1" strike="noStrike">
                  <a:solidFill>
                    <a:srgbClr val="ff0000"/>
                  </a:solidFill>
                  <a:latin typeface="Cambria"/>
                  <a:ea typeface="Cambria"/>
                </a:rPr>
                <a:t>E</a:t>
              </a:r>
              <a:endParaRPr b="0" lang="en-IN" sz="4800" spc="-1" strike="noStrike">
                <a:latin typeface="Arial"/>
              </a:endParaRPr>
            </a:p>
          </p:txBody>
        </p:sp>
        <p:sp>
          <p:nvSpPr>
            <p:cNvPr id="465" name="Straight Connector 4"/>
            <p:cNvSpPr/>
            <p:nvPr/>
          </p:nvSpPr>
          <p:spPr>
            <a:xfrm flipV="1">
              <a:off x="9494640" y="2032920"/>
              <a:ext cx="1640160" cy="2160"/>
            </a:xfrm>
            <a:prstGeom prst="line">
              <a:avLst/>
            </a:prstGeom>
            <a:ln w="5715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66" name="Group 9"/>
          <p:cNvGrpSpPr/>
          <p:nvPr/>
        </p:nvGrpSpPr>
        <p:grpSpPr>
          <a:xfrm>
            <a:off x="3395520" y="5616360"/>
            <a:ext cx="1484280" cy="455400"/>
            <a:chOff x="3395520" y="5616360"/>
            <a:chExt cx="1484280" cy="455400"/>
          </a:xfrm>
        </p:grpSpPr>
        <p:grpSp>
          <p:nvGrpSpPr>
            <p:cNvPr id="467" name="Group 24"/>
            <p:cNvGrpSpPr/>
            <p:nvPr/>
          </p:nvGrpSpPr>
          <p:grpSpPr>
            <a:xfrm>
              <a:off x="3395520" y="5616360"/>
              <a:ext cx="1484280" cy="455400"/>
              <a:chOff x="3395520" y="5616360"/>
              <a:chExt cx="1484280" cy="455400"/>
            </a:xfrm>
          </p:grpSpPr>
          <p:sp>
            <p:nvSpPr>
              <p:cNvPr id="468" name="TextBox 27"/>
              <p:cNvSpPr/>
              <p:nvPr/>
            </p:nvSpPr>
            <p:spPr>
              <a:xfrm>
                <a:off x="3395520" y="5616360"/>
                <a:ext cx="3808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D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69" name="TextBox 28"/>
              <p:cNvSpPr/>
              <p:nvPr/>
            </p:nvSpPr>
            <p:spPr>
              <a:xfrm>
                <a:off x="4524840" y="5616360"/>
                <a:ext cx="3549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E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70" name="Straight Connector 26"/>
            <p:cNvSpPr/>
            <p:nvPr/>
          </p:nvSpPr>
          <p:spPr>
            <a:xfrm flipH="1">
              <a:off x="3780720" y="5846760"/>
              <a:ext cx="74196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71" name="Group 29"/>
          <p:cNvGrpSpPr/>
          <p:nvPr/>
        </p:nvGrpSpPr>
        <p:grpSpPr>
          <a:xfrm>
            <a:off x="5883120" y="4643640"/>
            <a:ext cx="1484280" cy="455400"/>
            <a:chOff x="5883120" y="4643640"/>
            <a:chExt cx="1484280" cy="455400"/>
          </a:xfrm>
        </p:grpSpPr>
        <p:grpSp>
          <p:nvGrpSpPr>
            <p:cNvPr id="472" name="Group 36"/>
            <p:cNvGrpSpPr/>
            <p:nvPr/>
          </p:nvGrpSpPr>
          <p:grpSpPr>
            <a:xfrm>
              <a:off x="5883120" y="4643640"/>
              <a:ext cx="1484280" cy="455400"/>
              <a:chOff x="5883120" y="4643640"/>
              <a:chExt cx="1484280" cy="455400"/>
            </a:xfrm>
          </p:grpSpPr>
          <p:sp>
            <p:nvSpPr>
              <p:cNvPr id="473" name="TextBox 38"/>
              <p:cNvSpPr/>
              <p:nvPr/>
            </p:nvSpPr>
            <p:spPr>
              <a:xfrm>
                <a:off x="5883120" y="4643640"/>
                <a:ext cx="3502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C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74" name="TextBox 39"/>
              <p:cNvSpPr/>
              <p:nvPr/>
            </p:nvSpPr>
            <p:spPr>
              <a:xfrm>
                <a:off x="7012440" y="4643640"/>
                <a:ext cx="3549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E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75" name="Straight Connector 37"/>
            <p:cNvSpPr/>
            <p:nvPr/>
          </p:nvSpPr>
          <p:spPr>
            <a:xfrm flipH="1">
              <a:off x="6238080" y="4874400"/>
              <a:ext cx="77220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76" name="Group 40"/>
          <p:cNvGrpSpPr/>
          <p:nvPr/>
        </p:nvGrpSpPr>
        <p:grpSpPr>
          <a:xfrm>
            <a:off x="8416800" y="3783600"/>
            <a:ext cx="1482480" cy="455400"/>
            <a:chOff x="8416800" y="3783600"/>
            <a:chExt cx="1482480" cy="455400"/>
          </a:xfrm>
        </p:grpSpPr>
        <p:grpSp>
          <p:nvGrpSpPr>
            <p:cNvPr id="477" name="Group 41"/>
            <p:cNvGrpSpPr/>
            <p:nvPr/>
          </p:nvGrpSpPr>
          <p:grpSpPr>
            <a:xfrm>
              <a:off x="8416800" y="3783600"/>
              <a:ext cx="1482480" cy="455400"/>
              <a:chOff x="8416800" y="3783600"/>
              <a:chExt cx="1482480" cy="455400"/>
            </a:xfrm>
          </p:grpSpPr>
          <p:sp>
            <p:nvSpPr>
              <p:cNvPr id="478" name="TextBox 43"/>
              <p:cNvSpPr/>
              <p:nvPr/>
            </p:nvSpPr>
            <p:spPr>
              <a:xfrm>
                <a:off x="8416800" y="3783600"/>
                <a:ext cx="36540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B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79" name="TextBox 44"/>
              <p:cNvSpPr/>
              <p:nvPr/>
            </p:nvSpPr>
            <p:spPr>
              <a:xfrm>
                <a:off x="9544320" y="3783600"/>
                <a:ext cx="3549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E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80" name="Straight Connector 42"/>
            <p:cNvSpPr/>
            <p:nvPr/>
          </p:nvSpPr>
          <p:spPr>
            <a:xfrm flipH="1">
              <a:off x="8789040" y="4014360"/>
              <a:ext cx="75276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81" name="Group 45"/>
          <p:cNvGrpSpPr/>
          <p:nvPr/>
        </p:nvGrpSpPr>
        <p:grpSpPr>
          <a:xfrm>
            <a:off x="10385280" y="2827080"/>
            <a:ext cx="1484640" cy="455400"/>
            <a:chOff x="10385280" y="2827080"/>
            <a:chExt cx="1484640" cy="455400"/>
          </a:xfrm>
        </p:grpSpPr>
        <p:grpSp>
          <p:nvGrpSpPr>
            <p:cNvPr id="482" name="Group 46"/>
            <p:cNvGrpSpPr/>
            <p:nvPr/>
          </p:nvGrpSpPr>
          <p:grpSpPr>
            <a:xfrm>
              <a:off x="10385280" y="2827080"/>
              <a:ext cx="1484640" cy="455400"/>
              <a:chOff x="10385280" y="2827080"/>
              <a:chExt cx="1484640" cy="455400"/>
            </a:xfrm>
          </p:grpSpPr>
          <p:sp>
            <p:nvSpPr>
              <p:cNvPr id="483" name="TextBox 48"/>
              <p:cNvSpPr/>
              <p:nvPr/>
            </p:nvSpPr>
            <p:spPr>
              <a:xfrm>
                <a:off x="10385280" y="2827080"/>
                <a:ext cx="37008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A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484" name="TextBox 49"/>
              <p:cNvSpPr/>
              <p:nvPr/>
            </p:nvSpPr>
            <p:spPr>
              <a:xfrm>
                <a:off x="11514960" y="2827080"/>
                <a:ext cx="3549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Cambria"/>
                    <a:ea typeface="Cambria"/>
                  </a:rPr>
                  <a:t>E</a:t>
                </a:r>
                <a:endParaRPr b="0" lang="en-IN" sz="2400" spc="-1" strike="noStrike">
                  <a:latin typeface="Arial"/>
                </a:endParaRPr>
              </a:p>
            </p:txBody>
          </p:sp>
        </p:grpSp>
        <p:sp>
          <p:nvSpPr>
            <p:cNvPr id="485" name="Straight Connector 47"/>
            <p:cNvSpPr/>
            <p:nvPr/>
          </p:nvSpPr>
          <p:spPr>
            <a:xfrm flipH="1">
              <a:off x="10759680" y="3057840"/>
              <a:ext cx="753120" cy="360"/>
            </a:xfrm>
            <a:prstGeom prst="line">
              <a:avLst/>
            </a:prstGeom>
            <a:ln w="38100"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6" name="TextBox 50"/>
          <p:cNvSpPr/>
          <p:nvPr/>
        </p:nvSpPr>
        <p:spPr>
          <a:xfrm>
            <a:off x="10487520" y="3418560"/>
            <a:ext cx="1321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ff0000"/>
                </a:solidFill>
                <a:latin typeface="Cambria"/>
                <a:ea typeface="Cambria"/>
              </a:rPr>
              <a:t>Length 4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87" name="TextBox 51"/>
          <p:cNvSpPr/>
          <p:nvPr/>
        </p:nvSpPr>
        <p:spPr>
          <a:xfrm>
            <a:off x="10524240" y="4042080"/>
            <a:ext cx="956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ff"/>
                </a:solidFill>
                <a:latin typeface="Cambria"/>
                <a:ea typeface="Cambria"/>
              </a:rPr>
              <a:t>5-4=1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88" name="TextBox 91"/>
          <p:cNvSpPr/>
          <p:nvPr/>
        </p:nvSpPr>
        <p:spPr>
          <a:xfrm>
            <a:off x="1443240" y="7734960"/>
            <a:ext cx="12775320" cy="91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89" name="TextBox 94"/>
              <p:cNvSpPr txBox="1"/>
              <p:nvPr/>
            </p:nvSpPr>
            <p:spPr>
              <a:xfrm>
                <a:off x="8440920" y="8996400"/>
                <a:ext cx="3900240" cy="920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m:t xml:space="preserve"> 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𝑛</m:t>
                        </m:r>
                        <m:r>
                          <m:t xml:space="preserve">−</m:t>
                        </m:r>
                        <m:f>
                          <m:num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2</m:t>
                                </m:r>
                                <m:r>
                                  <m:t xml:space="preserve">𝑛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e>
                            </m:d>
                          </m:num>
                          <m:den>
                            <m:r>
                              <m:t xml:space="preserve">3</m:t>
                            </m:r>
                          </m:den>
                        </m:f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𝒏</m:t>
                        </m:r>
                        <m:r>
                          <m:t xml:space="preserve">+</m:t>
                        </m:r>
                        <m:r>
                          <m:t xml:space="preserve">𝟏</m:t>
                        </m:r>
                      </m:num>
                      <m:den>
                        <m:r>
                          <m:t xml:space="preserve">𝟑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90" name="TextBox 96"/>
              <p:cNvSpPr txBox="1"/>
              <p:nvPr/>
            </p:nvSpPr>
            <p:spPr>
              <a:xfrm>
                <a:off x="3656880" y="6421320"/>
                <a:ext cx="8060040" cy="117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2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𝑛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𝑛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e>
                            </m:d>
                          </m:e>
                        </m:d>
                      </m:den>
                    </m:f>
                    <m:nary>
                      <m:naryPr>
                        <m:chr m:val="∑"/>
                      </m:naryPr>
                      <m:sub>
                        <m:r>
                          <m:t xml:space="preserve">𝑗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𝑛</m:t>
                        </m:r>
                        <m:r>
                          <m:t xml:space="preserve">−</m:t>
                        </m:r>
                        <m:r>
                          <m:t xml:space="preserve">1</m:t>
                        </m:r>
                      </m:sup>
                      <m:e>
                        <m:r>
                          <m:t xml:space="preserve">𝑗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𝑗</m:t>
                            </m:r>
                          </m:e>
                        </m:d>
                      </m:e>
                    </m:nary>
                    <m:r>
                      <m:t xml:space="preserve">=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1093320" y="128880"/>
            <a:ext cx="12668760" cy="149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Regular Graph (Open Chain)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7AC8D2FB-C8A8-49F4-B8D1-4CA114BD81FA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4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44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3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8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9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0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6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1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6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3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19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2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1093320" y="128880"/>
            <a:ext cx="12668760" cy="149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Star Graph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493" name="TextBox 1"/>
          <p:cNvSpPr/>
          <p:nvPr/>
        </p:nvSpPr>
        <p:spPr>
          <a:xfrm flipH="1">
            <a:off x="2156400" y="4751640"/>
            <a:ext cx="105375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Q: Find the average pathlength, clustering coefficients of start graph.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mbria"/>
                <a:ea typeface="Cambria"/>
              </a:rPr>
              <a:t>Change network size , derive mathematically and explain.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icture 9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1640" cy="8946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1186920" y="572040"/>
            <a:ext cx="12668760" cy="149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Regular Graph (Ring)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496" name="Picture 13" descr="Polygon&#10;&#10;Description automatically generated"/>
          <p:cNvPicPr/>
          <p:nvPr/>
        </p:nvPicPr>
        <p:blipFill>
          <a:blip r:embed="rId2"/>
          <a:stretch/>
        </p:blipFill>
        <p:spPr>
          <a:xfrm>
            <a:off x="1834920" y="2477160"/>
            <a:ext cx="5059800" cy="379440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15" descr="Chart, line chart&#10;&#10;Description automatically generated"/>
          <p:cNvPicPr/>
          <p:nvPr/>
        </p:nvPicPr>
        <p:blipFill>
          <a:blip r:embed="rId3"/>
          <a:stretch/>
        </p:blipFill>
        <p:spPr>
          <a:xfrm>
            <a:off x="7379640" y="2477160"/>
            <a:ext cx="5059800" cy="3794400"/>
          </a:xfrm>
          <a:prstGeom prst="rect">
            <a:avLst/>
          </a:prstGeom>
          <a:ln w="0">
            <a:noFill/>
          </a:ln>
        </p:spPr>
      </p:pic>
      <p:sp>
        <p:nvSpPr>
          <p:cNvPr id="498" name="TextBox 1"/>
          <p:cNvSpPr/>
          <p:nvPr/>
        </p:nvSpPr>
        <p:spPr>
          <a:xfrm>
            <a:off x="2994120" y="6840000"/>
            <a:ext cx="8768880" cy="69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0000"/>
                </a:solidFill>
                <a:latin typeface="Cambria"/>
                <a:ea typeface="Cambria"/>
              </a:rPr>
              <a:t>Q: What will be the average pathlength?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9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1640" cy="8946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186920" y="572040"/>
            <a:ext cx="12668760" cy="149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Regular Graph (Ring)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501" name="TextBox 1"/>
          <p:cNvSpPr/>
          <p:nvPr/>
        </p:nvSpPr>
        <p:spPr>
          <a:xfrm>
            <a:off x="2136600" y="2807640"/>
            <a:ext cx="1048356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ff0000"/>
                </a:solidFill>
                <a:latin typeface="Cambria"/>
                <a:ea typeface="Cambria"/>
              </a:rPr>
              <a:t>Q: What will be the average pathlength?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502" name="Picture 8" descr="Chart, lin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3634920" y="4188960"/>
            <a:ext cx="6665040" cy="499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9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1640" cy="8946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186920" y="572040"/>
            <a:ext cx="12668760" cy="149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Regular Graph (Ring)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505" name="TextBox 1"/>
          <p:cNvSpPr/>
          <p:nvPr/>
        </p:nvSpPr>
        <p:spPr>
          <a:xfrm>
            <a:off x="2136600" y="2807640"/>
            <a:ext cx="1048356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800" spc="-1" strike="noStrike">
                <a:solidFill>
                  <a:srgbClr val="ff0000"/>
                </a:solidFill>
                <a:latin typeface="Cambria"/>
                <a:ea typeface="Cambria"/>
              </a:rPr>
              <a:t>Q: What will be the average pathlength?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506" name="Picture 17" descr="A graph of a function&#10;&#10;Description automatically generated"/>
          <p:cNvPicPr/>
          <p:nvPr/>
        </p:nvPicPr>
        <p:blipFill>
          <a:blip r:embed="rId2"/>
          <a:stretch/>
        </p:blipFill>
        <p:spPr>
          <a:xfrm>
            <a:off x="3600000" y="4191120"/>
            <a:ext cx="7668720" cy="554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icture 9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898920" y="791280"/>
            <a:ext cx="13391640" cy="894600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1186920" y="572040"/>
            <a:ext cx="12668760" cy="1490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Regular Graph (Ring)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509" name="TextBox 3"/>
          <p:cNvSpPr/>
          <p:nvPr/>
        </p:nvSpPr>
        <p:spPr>
          <a:xfrm>
            <a:off x="2698920" y="2931840"/>
            <a:ext cx="7565040" cy="64929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n=100;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ZZ=[];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e00ff"/>
                </a:solidFill>
                <a:latin typeface="Cambria Math"/>
                <a:ea typeface="Cambria Math"/>
              </a:rPr>
              <a:t>for </a:t>
            </a: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n=[6 10]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n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c=2;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8013"/>
                </a:solidFill>
                <a:latin typeface="Cambria Math"/>
                <a:ea typeface="Cambria Math"/>
              </a:rPr>
              <a:t>%for c=1:3:20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A = smallw(n,c,0);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A=zeros(n,n)+A;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8013"/>
                </a:solidFill>
                <a:latin typeface="Cambria Math"/>
                <a:ea typeface="Cambria Math"/>
              </a:rPr>
              <a:t>%A=A+A;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deg=sum(A);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avg_deg=mean(deg);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l=pathlength(A);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2000"/>
            </a:b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G=graph(A);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2000"/>
            </a:b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figure; plot(G);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deg = degree(G);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000" spc="-1" strike="noStrike">
                <a:solidFill>
                  <a:srgbClr val="0e00ff"/>
                </a:solidFill>
                <a:latin typeface="Cambria Math"/>
                <a:ea typeface="Cambria Math"/>
              </a:rPr>
              <a:t>end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Picture 1" descr="Network Technology Background"/>
          <p:cNvPicPr/>
          <p:nvPr/>
        </p:nvPicPr>
        <p:blipFill>
          <a:blip r:embed="rId1">
            <a:lum bright="70000" contrast="-70000"/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rnd" w="190500">
            <a:solidFill>
              <a:srgbClr val="ffffff"/>
            </a:solidFill>
            <a:round/>
          </a:ln>
          <a:effectLst>
            <a:outerShdw algn="tl" blurRad="50040" rotWithShape="0">
              <a:srgbClr val="000000">
                <a:alpha val="41000"/>
              </a:srgbClr>
            </a:outerShdw>
          </a:effectLst>
          <a:scene3d>
            <a:camera prst="orthographicFront"/>
            <a:lightRig dir="t" rig="twoP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511" name="Object 0"/>
          <p:cNvGraphicFramePr/>
          <p:nvPr/>
        </p:nvGraphicFramePr>
        <p:xfrm>
          <a:off x="1297080" y="2988720"/>
          <a:ext cx="5027400" cy="842760"/>
        </p:xfrm>
        <a:graphic>
          <a:graphicData uri="http://schemas.openxmlformats.org/presentationml/2006/ole">
            <p:oleObj progId="Equation.3" r:id="rId2" spid="">
              <p:embed/>
              <p:pic>
                <p:nvPicPr>
                  <p:cNvPr id="512" name="Object 0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297080" y="2988720"/>
                    <a:ext cx="5027400" cy="8427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513" name="Object 1"/>
          <p:cNvGraphicFramePr/>
          <p:nvPr/>
        </p:nvGraphicFramePr>
        <p:xfrm>
          <a:off x="4604400" y="2477520"/>
          <a:ext cx="3388320" cy="326160"/>
        </p:xfrm>
        <a:graphic>
          <a:graphicData uri="http://schemas.openxmlformats.org/presentationml/2006/ole">
            <p:oleObj progId="Equation.3" r:id="rId4" spid="">
              <p:embed/>
              <p:pic>
                <p:nvPicPr>
                  <p:cNvPr id="514" name="Object 1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4604400" y="2477520"/>
                    <a:ext cx="3388320" cy="3261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15" name="Text Box 8"/>
          <p:cNvSpPr/>
          <p:nvPr/>
        </p:nvSpPr>
        <p:spPr>
          <a:xfrm>
            <a:off x="1042920" y="8404920"/>
            <a:ext cx="11928240" cy="1114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30000"/>
              </a:lnSpc>
              <a:buNone/>
            </a:pPr>
            <a:r>
              <a:rPr b="0" lang="en-US" sz="2590" spc="-1" strike="noStrike">
                <a:solidFill>
                  <a:srgbClr val="000000"/>
                </a:solidFill>
                <a:latin typeface="Arial"/>
                <a:ea typeface="DejaVu Sans"/>
              </a:rPr>
              <a:t>The average path-length varies as </a:t>
            </a:r>
            <a:endParaRPr b="0" lang="en-IN" sz="2590" spc="-1" strike="noStrike">
              <a:latin typeface="Arial"/>
            </a:endParaRPr>
          </a:p>
          <a:p>
            <a:pPr>
              <a:lnSpc>
                <a:spcPct val="130000"/>
              </a:lnSpc>
              <a:buNone/>
            </a:pPr>
            <a:r>
              <a:rPr b="0" lang="en-US" sz="2590" spc="-1" strike="noStrike">
                <a:solidFill>
                  <a:srgbClr val="000000"/>
                </a:solidFill>
                <a:latin typeface="Arial"/>
                <a:ea typeface="DejaVu Sans"/>
              </a:rPr>
              <a:t>Constant degree, constant clustering coefficient.</a:t>
            </a:r>
            <a:endParaRPr b="0" lang="en-IN" sz="2590" spc="-1" strike="noStrike">
              <a:latin typeface="Arial"/>
            </a:endParaRPr>
          </a:p>
        </p:txBody>
      </p:sp>
      <p:sp>
        <p:nvSpPr>
          <p:cNvPr id="516" name="Subtitle 2"/>
          <p:cNvSpPr/>
          <p:nvPr/>
        </p:nvSpPr>
        <p:spPr>
          <a:xfrm>
            <a:off x="250560" y="378360"/>
            <a:ext cx="14757120" cy="674640"/>
          </a:xfrm>
          <a:prstGeom prst="rect">
            <a:avLst/>
          </a:prstGeom>
          <a:solidFill>
            <a:schemeClr val="bg1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normAutofit/>
          </a:bodyPr>
          <a:p>
            <a:pPr>
              <a:lnSpc>
                <a:spcPct val="100000"/>
              </a:lnSpc>
              <a:spcBef>
                <a:spcPts val="646"/>
              </a:spcBef>
              <a:buNone/>
            </a:pPr>
            <a:r>
              <a:rPr b="1" lang="en-US" sz="3230" spc="-1" strike="noStrike">
                <a:solidFill>
                  <a:srgbClr val="0000ff"/>
                </a:solidFill>
                <a:latin typeface="Cambria"/>
                <a:ea typeface="Cambria"/>
              </a:rPr>
              <a:t>ONE DIMENSIONAL LATTICE: nodes on a ring</a:t>
            </a:r>
            <a:endParaRPr b="0" lang="en-IN" sz="3230" spc="-1" strike="noStrike">
              <a:latin typeface="Arial"/>
            </a:endParaRPr>
          </a:p>
        </p:txBody>
      </p:sp>
      <p:graphicFrame>
        <p:nvGraphicFramePr>
          <p:cNvPr id="517" name="Object 1"/>
          <p:cNvGraphicFramePr/>
          <p:nvPr/>
        </p:nvGraphicFramePr>
        <p:xfrm>
          <a:off x="1229760" y="2369160"/>
          <a:ext cx="2655360" cy="385200"/>
        </p:xfrm>
        <a:graphic>
          <a:graphicData uri="http://schemas.openxmlformats.org/presentationml/2006/ole">
            <p:oleObj progId="Equation.3" r:id="rId6" spid="">
              <p:embed/>
              <p:pic>
                <p:nvPicPr>
                  <p:cNvPr id="518" name="Object 1" descr=""/>
                  <p:cNvPicPr/>
                  <p:nvPr/>
                </p:nvPicPr>
                <p:blipFill>
                  <a:blip r:embed="rId7"/>
                  <a:stretch/>
                </p:blipFill>
                <p:spPr>
                  <a:xfrm>
                    <a:off x="1229760" y="2369160"/>
                    <a:ext cx="2655360" cy="385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19" name="TextBox 3"/>
          <p:cNvSpPr/>
          <p:nvPr/>
        </p:nvSpPr>
        <p:spPr>
          <a:xfrm>
            <a:off x="10454400" y="9503640"/>
            <a:ext cx="4179960" cy="3106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Network Science: Graph Theory</a:t>
            </a:r>
            <a:r>
              <a:rPr b="0" i="1" lang="en-US" sz="970" spc="-1" strike="noStrike">
                <a:solidFill>
                  <a:srgbClr val="bfbfbf"/>
                </a:solidFill>
                <a:latin typeface="Arial"/>
                <a:ea typeface="Arial"/>
              </a:rPr>
              <a:t>   2012</a:t>
            </a:r>
            <a:endParaRPr b="0" lang="en-IN" sz="970" spc="-1" strike="noStrike">
              <a:latin typeface="Arial"/>
            </a:endParaRPr>
          </a:p>
        </p:txBody>
      </p:sp>
      <p:pic>
        <p:nvPicPr>
          <p:cNvPr id="520" name="Picture 2" descr="Chart, line chart&#10;&#10;Description automatically generated"/>
          <p:cNvPicPr/>
          <p:nvPr/>
        </p:nvPicPr>
        <p:blipFill>
          <a:blip r:embed="rId8"/>
          <a:stretch/>
        </p:blipFill>
        <p:spPr>
          <a:xfrm>
            <a:off x="9672480" y="2010240"/>
            <a:ext cx="4517640" cy="3387960"/>
          </a:xfrm>
          <a:prstGeom prst="rect">
            <a:avLst/>
          </a:prstGeom>
          <a:ln w="0">
            <a:noFill/>
          </a:ln>
        </p:spPr>
      </p:pic>
      <p:sp>
        <p:nvSpPr>
          <p:cNvPr id="521" name="TextBox 4"/>
          <p:cNvSpPr/>
          <p:nvPr/>
        </p:nvSpPr>
        <p:spPr>
          <a:xfrm>
            <a:off x="2897280" y="4304880"/>
            <a:ext cx="1944360" cy="15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4860" spc="-1" strike="noStrike">
                <a:solidFill>
                  <a:srgbClr val="0000ff"/>
                </a:solidFill>
                <a:latin typeface="Calibri"/>
                <a:ea typeface="DejaVu Sans"/>
              </a:rPr>
              <a:t> </a:t>
            </a:r>
            <a:endParaRPr b="0" lang="en-IN" sz="486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4860" spc="-1" strike="noStrike">
                <a:solidFill>
                  <a:srgbClr val="000000"/>
                </a:solidFill>
                <a:latin typeface="Calibri"/>
                <a:ea typeface="DejaVu Sans"/>
              </a:rPr>
              <a:t>Thus,  </a:t>
            </a:r>
            <a:r>
              <a:rPr b="0" lang="en-IN" sz="4860" spc="-1" strike="noStrike">
                <a:solidFill>
                  <a:srgbClr val="0000ff"/>
                </a:solidFill>
                <a:latin typeface="Calibri"/>
                <a:ea typeface="DejaVu Sans"/>
              </a:rPr>
              <a:t> </a:t>
            </a:r>
            <a:endParaRPr b="0" lang="en-IN" sz="486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22" name="TextBox 8"/>
              <p:cNvSpPr txBox="1"/>
              <p:nvPr/>
            </p:nvSpPr>
            <p:spPr>
              <a:xfrm>
                <a:off x="754920" y="6103800"/>
                <a:ext cx="13435560" cy="2112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</m:dPr>
                      <m:e>
                        <m:r>
                          <m:t xml:space="preserve">𝑙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4</m:t>
                        </m:r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𝑙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sSub>
                              <m:e>
                                <m:r>
                                  <m:t xml:space="preserve">𝑙</m:t>
                                </m:r>
                              </m:e>
                              <m:sub>
                                <m:r>
                                  <m:t xml:space="preserve">max</m:t>
                                </m:r>
                              </m:sub>
                            </m:sSub>
                          </m:sup>
                          <m:e>
                            <m:r>
                              <m:t xml:space="preserve">𝑙</m:t>
                            </m:r>
                          </m:e>
                        </m:nary>
                      </m:num>
                      <m:den>
                        <m:r>
                          <m:t xml:space="preserve">𝑁</m:t>
                        </m:r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4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1</m:t>
                            </m:r>
                            <m:r>
                              <m:t xml:space="preserve">+</m:t>
                            </m:r>
                            <m:r>
                              <m:t xml:space="preserve">2</m:t>
                            </m:r>
                            <m:r>
                              <m:t xml:space="preserve">+</m:t>
                            </m:r>
                            <m:r>
                              <m:t xml:space="preserve">…</m:t>
                            </m:r>
                            <m:r>
                              <m:t xml:space="preserve">+</m:t>
                            </m:r>
                            <m:f>
                              <m:num>
                                <m:r>
                                  <m:t xml:space="preserve">𝑁</m:t>
                                </m:r>
                              </m:num>
                              <m:den>
                                <m:r>
                                  <m:t xml:space="preserve">4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m:t xml:space="preserve">𝑁</m:t>
                        </m:r>
                      </m:den>
                    </m:f>
                    <m:r>
                      <m:t xml:space="preserve">≈</m:t>
                    </m:r>
                    <m:f>
                      <m:num>
                        <m:r>
                          <m:t xml:space="preserve">𝑁</m:t>
                        </m:r>
                      </m:num>
                      <m:den>
                        <m:r>
                          <m:t xml:space="preserve">2</m:t>
                        </m:r>
                        <m:r>
                          <m:t xml:space="preserve">∗</m:t>
                        </m:r>
                        <m:r>
                          <m:t xml:space="preserve">4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523" name="TextBox 11"/>
              <p:cNvSpPr txBox="1"/>
              <p:nvPr/>
            </p:nvSpPr>
            <p:spPr>
              <a:xfrm>
                <a:off x="6652080" y="8603280"/>
                <a:ext cx="7507440" cy="838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</m:dPr>
                      <m:e>
                        <m:r>
                          <m:t xml:space="preserve">𝑙</m:t>
                        </m:r>
                      </m:e>
                    </m:d>
                    <m:r>
                      <m:t xml:space="preserve">≈</m:t>
                    </m:r>
                    <m:r>
                      <m:t xml:space="preserve">𝑁</m:t>
                    </m:r>
                    <m:r>
                      <m:t xml:space="preserve">;</m:t>
                    </m:r>
                    <m:r>
                      <m:t xml:space="preserve">𝑁</m:t>
                    </m:r>
                    <m:r>
                      <m:t xml:space="preserve">≫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1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3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2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3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48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18" name="PlaceHolder 1"/>
          <p:cNvSpPr>
            <a:spLocks noGrp="1"/>
          </p:cNvSpPr>
          <p:nvPr>
            <p:ph type="dt" idx="14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119" name="TextBox 3"/>
          <p:cNvSpPr/>
          <p:nvPr/>
        </p:nvSpPr>
        <p:spPr>
          <a:xfrm>
            <a:off x="745560" y="431280"/>
            <a:ext cx="1304064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0000ff"/>
                </a:solidFill>
                <a:latin typeface="Cambria"/>
                <a:ea typeface="Cambria"/>
              </a:rPr>
              <a:t>Clustering Coefficients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120" name="Picture 6" descr=""/>
          <p:cNvPicPr/>
          <p:nvPr/>
        </p:nvPicPr>
        <p:blipFill>
          <a:blip r:embed="rId2"/>
          <a:stretch/>
        </p:blipFill>
        <p:spPr>
          <a:xfrm>
            <a:off x="722880" y="2375640"/>
            <a:ext cx="3939480" cy="2260440"/>
          </a:xfrm>
          <a:prstGeom prst="rect">
            <a:avLst/>
          </a:prstGeom>
          <a:ln w="0">
            <a:noFill/>
          </a:ln>
        </p:spPr>
      </p:pic>
      <p:grpSp>
        <p:nvGrpSpPr>
          <p:cNvPr id="121" name="Group 10"/>
          <p:cNvGrpSpPr/>
          <p:nvPr/>
        </p:nvGrpSpPr>
        <p:grpSpPr>
          <a:xfrm>
            <a:off x="6371280" y="2663640"/>
            <a:ext cx="5648400" cy="4953240"/>
            <a:chOff x="6371280" y="2663640"/>
            <a:chExt cx="5648400" cy="4953240"/>
          </a:xfrm>
        </p:grpSpPr>
        <p:pic>
          <p:nvPicPr>
            <p:cNvPr id="122" name="Picture 11" descr=""/>
            <p:cNvPicPr/>
            <p:nvPr/>
          </p:nvPicPr>
          <p:blipFill>
            <a:blip r:embed="rId3"/>
            <a:stretch/>
          </p:blipFill>
          <p:spPr>
            <a:xfrm>
              <a:off x="6371280" y="2663640"/>
              <a:ext cx="5614920" cy="4953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3" name="Rectangle 2"/>
            <p:cNvSpPr/>
            <p:nvPr/>
          </p:nvSpPr>
          <p:spPr>
            <a:xfrm>
              <a:off x="8819640" y="3206160"/>
              <a:ext cx="934200" cy="502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22385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Rectangle 5"/>
            <p:cNvSpPr/>
            <p:nvPr/>
          </p:nvSpPr>
          <p:spPr>
            <a:xfrm>
              <a:off x="11085480" y="5156640"/>
              <a:ext cx="934200" cy="502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22385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Rectangle 7"/>
            <p:cNvSpPr/>
            <p:nvPr/>
          </p:nvSpPr>
          <p:spPr>
            <a:xfrm>
              <a:off x="7485120" y="5162760"/>
              <a:ext cx="934200" cy="502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22385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Rectangle 8"/>
            <p:cNvSpPr/>
            <p:nvPr/>
          </p:nvSpPr>
          <p:spPr>
            <a:xfrm>
              <a:off x="10149120" y="6734880"/>
              <a:ext cx="934200" cy="502200"/>
            </a:xfrm>
            <a:prstGeom prst="rect">
              <a:avLst/>
            </a:prstGeom>
            <a:solidFill>
              <a:srgbClr val="4f81bd"/>
            </a:solidFill>
            <a:ln>
              <a:solidFill>
                <a:srgbClr val="223852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ubtitle 2"/>
          <p:cNvSpPr/>
          <p:nvPr/>
        </p:nvSpPr>
        <p:spPr>
          <a:xfrm>
            <a:off x="1182240" y="325800"/>
            <a:ext cx="6441480" cy="674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normAutofit/>
          </a:bodyPr>
          <a:p>
            <a:pPr>
              <a:lnSpc>
                <a:spcPct val="100000"/>
              </a:lnSpc>
              <a:spcBef>
                <a:spcPts val="646"/>
              </a:spcBef>
              <a:buNone/>
            </a:pPr>
            <a:r>
              <a:rPr b="1" lang="en-US" sz="3230" spc="-1" strike="noStrike">
                <a:solidFill>
                  <a:srgbClr val="0000ff"/>
                </a:solidFill>
                <a:latin typeface="Cambria"/>
                <a:ea typeface="Cambria"/>
              </a:rPr>
              <a:t>TWO DIMENSIONAL LATTICE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525" name="TextBox 8"/>
          <p:cNvSpPr/>
          <p:nvPr/>
        </p:nvSpPr>
        <p:spPr>
          <a:xfrm>
            <a:off x="11340000" y="10061640"/>
            <a:ext cx="32248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mbria"/>
                <a:ea typeface="Cambria"/>
              </a:rPr>
              <a:t>David Glickenstein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526" name="Group 10"/>
          <p:cNvGrpSpPr/>
          <p:nvPr/>
        </p:nvGrpSpPr>
        <p:grpSpPr>
          <a:xfrm>
            <a:off x="1691280" y="1439280"/>
            <a:ext cx="11374560" cy="6838920"/>
            <a:chOff x="1691280" y="1439280"/>
            <a:chExt cx="11374560" cy="6838920"/>
          </a:xfrm>
        </p:grpSpPr>
        <p:pic>
          <p:nvPicPr>
            <p:cNvPr id="527" name="Picture 6" descr=""/>
            <p:cNvPicPr/>
            <p:nvPr/>
          </p:nvPicPr>
          <p:blipFill>
            <a:blip r:embed="rId1"/>
            <a:stretch/>
          </p:blipFill>
          <p:spPr>
            <a:xfrm>
              <a:off x="1691280" y="1439280"/>
              <a:ext cx="11374560" cy="6838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8" name="Oval 9"/>
            <p:cNvSpPr/>
            <p:nvPr/>
          </p:nvSpPr>
          <p:spPr>
            <a:xfrm>
              <a:off x="7509960" y="5588280"/>
              <a:ext cx="250200" cy="3589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" name="PlaceHolder 1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B140919F-E765-4245-B71E-6834F688024F}" type="datetime1">
              <a:rPr lang="en-IN"/>
              <a:t>29/01/2024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1" descr="Network Technology Background"/>
          <p:cNvPicPr/>
          <p:nvPr/>
        </p:nvPicPr>
        <p:blipFill>
          <a:blip r:embed="rId1">
            <a:lum bright="70000" contrast="-70000"/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rnd" w="190500">
            <a:solidFill>
              <a:srgbClr val="ffffff"/>
            </a:solidFill>
            <a:round/>
          </a:ln>
          <a:effectLst>
            <a:outerShdw algn="tl" blurRad="50040" rotWithShape="0">
              <a:srgbClr val="000000">
                <a:alpha val="41000"/>
              </a:srgbClr>
            </a:outerShdw>
          </a:effectLst>
          <a:scene3d>
            <a:camera prst="orthographicFront"/>
            <a:lightRig dir="t" rig="twoP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530" name="Object 4"/>
          <p:cNvGraphicFramePr/>
          <p:nvPr/>
        </p:nvGraphicFramePr>
        <p:xfrm>
          <a:off x="7010640" y="6610680"/>
          <a:ext cx="3331800" cy="564120"/>
        </p:xfrm>
        <a:graphic>
          <a:graphicData uri="http://schemas.openxmlformats.org/presentationml/2006/ole">
            <p:oleObj progId="Equation.3" r:id="rId2" spid="">
              <p:embed/>
              <p:pic>
                <p:nvPicPr>
                  <p:cNvPr id="531" name="Object 4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7010640" y="6610680"/>
                    <a:ext cx="3331800" cy="564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532" name="Object 5"/>
          <p:cNvGraphicFramePr/>
          <p:nvPr/>
        </p:nvGraphicFramePr>
        <p:xfrm>
          <a:off x="7010640" y="3671280"/>
          <a:ext cx="4287600" cy="959040"/>
        </p:xfrm>
        <a:graphic>
          <a:graphicData uri="http://schemas.openxmlformats.org/presentationml/2006/ole">
            <p:oleObj progId="Equation.3" r:id="rId4" spid="">
              <p:embed/>
              <p:pic>
                <p:nvPicPr>
                  <p:cNvPr id="533" name="Object 5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7010640" y="3671280"/>
                    <a:ext cx="4287600" cy="959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534" name="Object 6"/>
          <p:cNvGraphicFramePr/>
          <p:nvPr/>
        </p:nvGraphicFramePr>
        <p:xfrm>
          <a:off x="7202520" y="2858040"/>
          <a:ext cx="7431480" cy="431280"/>
        </p:xfrm>
        <a:graphic>
          <a:graphicData uri="http://schemas.openxmlformats.org/presentationml/2006/ole">
            <p:oleObj progId="Equation.3" r:id="rId6" spid="">
              <p:embed/>
              <p:pic>
                <p:nvPicPr>
                  <p:cNvPr id="535" name="Object 6" descr=""/>
                  <p:cNvPicPr/>
                  <p:nvPr/>
                </p:nvPicPr>
                <p:blipFill>
                  <a:blip r:embed="rId7"/>
                  <a:stretch/>
                </p:blipFill>
                <p:spPr>
                  <a:xfrm>
                    <a:off x="7202520" y="2858040"/>
                    <a:ext cx="7431480" cy="4312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536" name="Picture 7" descr="lattice"/>
          <p:cNvPicPr/>
          <p:nvPr/>
        </p:nvPicPr>
        <p:blipFill>
          <a:blip r:embed="rId8"/>
          <a:stretch/>
        </p:blipFill>
        <p:spPr>
          <a:xfrm>
            <a:off x="833760" y="2641320"/>
            <a:ext cx="5440320" cy="4533120"/>
          </a:xfrm>
          <a:prstGeom prst="rect">
            <a:avLst/>
          </a:prstGeom>
          <a:ln w="9525">
            <a:noFill/>
          </a:ln>
        </p:spPr>
      </p:pic>
      <p:sp>
        <p:nvSpPr>
          <p:cNvPr id="537" name="Text Box 8"/>
          <p:cNvSpPr/>
          <p:nvPr/>
        </p:nvSpPr>
        <p:spPr>
          <a:xfrm>
            <a:off x="738000" y="7682040"/>
            <a:ext cx="13035240" cy="1627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30000"/>
              </a:lnSpc>
              <a:buNone/>
            </a:pPr>
            <a:r>
              <a:rPr b="0" lang="en-US" sz="2590" spc="-1" strike="noStrike">
                <a:solidFill>
                  <a:srgbClr val="000000"/>
                </a:solidFill>
                <a:latin typeface="Arial"/>
                <a:ea typeface="DejaVu Sans"/>
              </a:rPr>
              <a:t>In general, the average distance varies as </a:t>
            </a:r>
            <a:endParaRPr b="0" lang="en-IN" sz="2590" spc="-1" strike="noStrike">
              <a:latin typeface="Arial"/>
            </a:endParaRPr>
          </a:p>
          <a:p>
            <a:pPr>
              <a:lnSpc>
                <a:spcPct val="130000"/>
              </a:lnSpc>
              <a:buNone/>
            </a:pPr>
            <a:r>
              <a:rPr b="0" lang="en-US" sz="2590" spc="-1" strike="noStrike">
                <a:solidFill>
                  <a:srgbClr val="000000"/>
                </a:solidFill>
                <a:latin typeface="Arial"/>
                <a:ea typeface="DejaVu Sans"/>
              </a:rPr>
              <a:t>where D is the dimensionality of the lattice. Constant degree (coordination number), constant clustering coefficient.</a:t>
            </a:r>
            <a:endParaRPr b="0" lang="en-IN" sz="2590" spc="-1" strike="noStrike">
              <a:latin typeface="Arial"/>
            </a:endParaRPr>
          </a:p>
        </p:txBody>
      </p:sp>
      <p:graphicFrame>
        <p:nvGraphicFramePr>
          <p:cNvPr id="538" name="Object 10"/>
          <p:cNvGraphicFramePr/>
          <p:nvPr/>
        </p:nvGraphicFramePr>
        <p:xfrm>
          <a:off x="7625520" y="7682040"/>
          <a:ext cx="2827080" cy="615240"/>
        </p:xfrm>
        <a:graphic>
          <a:graphicData uri="http://schemas.openxmlformats.org/presentationml/2006/ole">
            <p:oleObj progId="Equation.3" r:id="rId9" spid="">
              <p:embed/>
              <p:pic>
                <p:nvPicPr>
                  <p:cNvPr id="539" name="Object 10" descr=""/>
                  <p:cNvPicPr/>
                  <p:nvPr/>
                </p:nvPicPr>
                <p:blipFill>
                  <a:blip r:embed="rId10"/>
                  <a:stretch/>
                </p:blipFill>
                <p:spPr>
                  <a:xfrm>
                    <a:off x="7625520" y="7682040"/>
                    <a:ext cx="2827080" cy="6152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540" name="Object 12"/>
          <p:cNvGraphicFramePr/>
          <p:nvPr/>
        </p:nvGraphicFramePr>
        <p:xfrm>
          <a:off x="7010640" y="5051520"/>
          <a:ext cx="5778720" cy="1123560"/>
        </p:xfrm>
        <a:graphic>
          <a:graphicData uri="http://schemas.openxmlformats.org/presentationml/2006/ole">
            <p:oleObj progId="Equation.3" r:id="rId11" spid="">
              <p:embed/>
              <p:pic>
                <p:nvPicPr>
                  <p:cNvPr id="541" name="Object 12" descr=""/>
                  <p:cNvPicPr/>
                  <p:nvPr/>
                </p:nvPicPr>
                <p:blipFill>
                  <a:blip r:embed="rId12"/>
                  <a:stretch/>
                </p:blipFill>
                <p:spPr>
                  <a:xfrm>
                    <a:off x="7010640" y="5051520"/>
                    <a:ext cx="5778720" cy="11235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42" name="Subtitle 2"/>
          <p:cNvSpPr/>
          <p:nvPr/>
        </p:nvSpPr>
        <p:spPr>
          <a:xfrm>
            <a:off x="1182240" y="325800"/>
            <a:ext cx="6441480" cy="674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47600" rIns="147600" tIns="73800" bIns="73800" anchor="t">
            <a:normAutofit/>
          </a:bodyPr>
          <a:p>
            <a:pPr>
              <a:lnSpc>
                <a:spcPct val="100000"/>
              </a:lnSpc>
              <a:spcBef>
                <a:spcPts val="646"/>
              </a:spcBef>
              <a:buNone/>
            </a:pPr>
            <a:r>
              <a:rPr b="1" lang="en-US" sz="3230" spc="-1" strike="noStrike">
                <a:solidFill>
                  <a:srgbClr val="0000ff"/>
                </a:solidFill>
                <a:latin typeface="Cambria"/>
                <a:ea typeface="Cambria"/>
              </a:rPr>
              <a:t>TWO DIMENSIONAL LATTICE</a:t>
            </a:r>
            <a:endParaRPr b="0" lang="en-IN" sz="3230" spc="-1" strike="noStrike">
              <a:latin typeface="Arial"/>
            </a:endParaRPr>
          </a:p>
        </p:txBody>
      </p:sp>
      <p:sp>
        <p:nvSpPr>
          <p:cNvPr id="543" name="TextBox 3"/>
          <p:cNvSpPr/>
          <p:nvPr/>
        </p:nvSpPr>
        <p:spPr>
          <a:xfrm>
            <a:off x="10454400" y="9503640"/>
            <a:ext cx="4179960" cy="3106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50" spc="-1" strike="noStrike">
                <a:solidFill>
                  <a:srgbClr val="bfbfbf"/>
                </a:solidFill>
                <a:latin typeface="Arial"/>
                <a:ea typeface="Arial"/>
              </a:rPr>
              <a:t>Network Science: Graph Theory</a:t>
            </a:r>
            <a:r>
              <a:rPr b="0" i="1" lang="en-US" sz="970" spc="-1" strike="noStrike">
                <a:solidFill>
                  <a:srgbClr val="bfbfbf"/>
                </a:solidFill>
                <a:latin typeface="Arial"/>
                <a:ea typeface="Arial"/>
              </a:rPr>
              <a:t>   2012</a:t>
            </a:r>
            <a:endParaRPr b="0" lang="en-IN" sz="9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45" name="PlaceHolder 1"/>
          <p:cNvSpPr>
            <a:spLocks noGrp="1"/>
          </p:cNvSpPr>
          <p:nvPr>
            <p:ph type="dt" idx="27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546" name="TextBox 2"/>
          <p:cNvSpPr/>
          <p:nvPr/>
        </p:nvSpPr>
        <p:spPr>
          <a:xfrm flipH="1">
            <a:off x="755640" y="2231640"/>
            <a:ext cx="4100400" cy="69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Complete  Graph  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547" name="TextBox 4"/>
          <p:cNvSpPr/>
          <p:nvPr/>
        </p:nvSpPr>
        <p:spPr>
          <a:xfrm>
            <a:off x="5821560" y="3527640"/>
            <a:ext cx="8685000" cy="19180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Connected</a:t>
            </a:r>
            <a:endParaRPr b="0" lang="en-IN" sz="4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Each node is connected to all other nodes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548" name="TextBox 5"/>
          <p:cNvSpPr/>
          <p:nvPr/>
        </p:nvSpPr>
        <p:spPr>
          <a:xfrm>
            <a:off x="745560" y="431280"/>
            <a:ext cx="1253664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Complete Graphs 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50" name="PlaceHolder 1"/>
          <p:cNvSpPr>
            <a:spLocks noGrp="1"/>
          </p:cNvSpPr>
          <p:nvPr>
            <p:ph type="dt" idx="28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551" name="TextBox 3"/>
          <p:cNvSpPr/>
          <p:nvPr/>
        </p:nvSpPr>
        <p:spPr>
          <a:xfrm>
            <a:off x="745560" y="431280"/>
            <a:ext cx="1253664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Complete Graphs 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52" name="TextBox 2"/>
          <p:cNvSpPr/>
          <p:nvPr/>
        </p:nvSpPr>
        <p:spPr>
          <a:xfrm flipH="1">
            <a:off x="755640" y="2231640"/>
            <a:ext cx="4100400" cy="69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Complete  Graph  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53" name="Picture 5" descr="Chart, line chart&#10;&#10;Description automatically generated"/>
          <p:cNvPicPr/>
          <p:nvPr/>
        </p:nvPicPr>
        <p:blipFill>
          <a:blip r:embed="rId2"/>
          <a:srcRect l="16724" t="0" r="11324" b="15438"/>
          <a:stretch/>
        </p:blipFill>
        <p:spPr>
          <a:xfrm>
            <a:off x="5363280" y="2448000"/>
            <a:ext cx="3265200" cy="2878200"/>
          </a:xfrm>
          <a:prstGeom prst="rect">
            <a:avLst/>
          </a:prstGeom>
          <a:ln w="0">
            <a:noFill/>
          </a:ln>
        </p:spPr>
      </p:pic>
      <p:pic>
        <p:nvPicPr>
          <p:cNvPr id="554" name="Picture 6" descr="Chart&#10;&#10;Description automatically generated with medium confidence"/>
          <p:cNvPicPr/>
          <p:nvPr/>
        </p:nvPicPr>
        <p:blipFill>
          <a:blip r:embed="rId3"/>
          <a:srcRect l="17540" t="0" r="13333" b="13220"/>
          <a:stretch/>
        </p:blipFill>
        <p:spPr>
          <a:xfrm>
            <a:off x="8648280" y="2439720"/>
            <a:ext cx="3057120" cy="2878200"/>
          </a:xfrm>
          <a:prstGeom prst="rect">
            <a:avLst/>
          </a:prstGeom>
          <a:ln w="0">
            <a:noFill/>
          </a:ln>
        </p:spPr>
      </p:pic>
      <p:pic>
        <p:nvPicPr>
          <p:cNvPr id="555" name="Picture 7" descr="Chart, radar chart&#10;&#10;Description automatically generated"/>
          <p:cNvPicPr/>
          <p:nvPr/>
        </p:nvPicPr>
        <p:blipFill>
          <a:blip r:embed="rId4"/>
          <a:srcRect l="18679" t="0" r="12194" b="15438"/>
          <a:stretch/>
        </p:blipFill>
        <p:spPr>
          <a:xfrm>
            <a:off x="3382560" y="6003720"/>
            <a:ext cx="3137400" cy="2878200"/>
          </a:xfrm>
          <a:prstGeom prst="rect">
            <a:avLst/>
          </a:prstGeom>
          <a:ln w="0">
            <a:noFill/>
          </a:ln>
        </p:spPr>
      </p:pic>
      <p:pic>
        <p:nvPicPr>
          <p:cNvPr id="556" name="Picture 8" descr=""/>
          <p:cNvPicPr/>
          <p:nvPr/>
        </p:nvPicPr>
        <p:blipFill>
          <a:blip r:embed="rId5"/>
          <a:srcRect l="19754" t="0" r="13274" b="14761"/>
          <a:stretch/>
        </p:blipFill>
        <p:spPr>
          <a:xfrm>
            <a:off x="6570720" y="6003720"/>
            <a:ext cx="3039120" cy="2878200"/>
          </a:xfrm>
          <a:prstGeom prst="rect">
            <a:avLst/>
          </a:prstGeom>
          <a:ln w="0">
            <a:noFill/>
          </a:ln>
        </p:spPr>
      </p:pic>
      <p:pic>
        <p:nvPicPr>
          <p:cNvPr id="557" name="Picture 10" descr="A picture containing red&#10;&#10;Description automatically generated"/>
          <p:cNvPicPr/>
          <p:nvPr/>
        </p:nvPicPr>
        <p:blipFill>
          <a:blip r:embed="rId6"/>
          <a:srcRect l="20737" t="-900" r="16892" b="19470"/>
          <a:stretch/>
        </p:blipFill>
        <p:spPr>
          <a:xfrm>
            <a:off x="9611640" y="6006600"/>
            <a:ext cx="2939400" cy="287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59" name="PlaceHolder 1"/>
          <p:cNvSpPr>
            <a:spLocks noGrp="1"/>
          </p:cNvSpPr>
          <p:nvPr>
            <p:ph type="dt" idx="29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560" name="TextBox 2"/>
          <p:cNvSpPr/>
          <p:nvPr/>
        </p:nvSpPr>
        <p:spPr>
          <a:xfrm flipH="1">
            <a:off x="755640" y="2231640"/>
            <a:ext cx="4100400" cy="69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Complete  Graph  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561" name="TextBox 19"/>
          <p:cNvSpPr/>
          <p:nvPr/>
        </p:nvSpPr>
        <p:spPr>
          <a:xfrm>
            <a:off x="6253560" y="4391640"/>
            <a:ext cx="4392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TextBox 21"/>
          <p:cNvSpPr/>
          <p:nvPr/>
        </p:nvSpPr>
        <p:spPr>
          <a:xfrm>
            <a:off x="5766120" y="2061000"/>
            <a:ext cx="7545240" cy="3712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e00ff"/>
                </a:solidFill>
                <a:latin typeface="Cambria"/>
                <a:ea typeface="Cambria"/>
              </a:rPr>
              <a:t>for 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N= [3 5 10 50 1000]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A=ones(N,N);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A(1:N+1:N*N)=0;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G=graph(A);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figure; plot(G);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deg = degree(G);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%deg = degree(h2);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nSizes = 8+4*sqrt(deg-min(deg)+0.5);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 NC=cell2mat(data(j,7));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nColors = rand(N,1)*0+3;</a:t>
            </a: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%NC(:,3);% deg;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%%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%p=plot(G,'MarkerSize',nSizes,'NodeCData',...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 nColors,'EdgeAlpha',0.5);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p=plot(G,</a:t>
            </a:r>
            <a:r>
              <a:rPr b="0" lang="en-IN" sz="1400" spc="-1" strike="noStrike">
                <a:solidFill>
                  <a:srgbClr val="a709f5"/>
                </a:solidFill>
                <a:latin typeface="Cambria"/>
                <a:ea typeface="Cambria"/>
              </a:rPr>
              <a:t>'MarkerSize'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,nSizes,</a:t>
            </a:r>
            <a:r>
              <a:rPr b="0" lang="en-IN" sz="1400" spc="-1" strike="noStrike">
                <a:solidFill>
                  <a:srgbClr val="a709f5"/>
                </a:solidFill>
                <a:latin typeface="Cambria"/>
                <a:ea typeface="Cambria"/>
              </a:rPr>
              <a:t>'EdgeAlpha'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,0.5);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p.NodeFontSize=0.3;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p.NodeFontWeight=</a:t>
            </a:r>
            <a:r>
              <a:rPr b="0" lang="en-IN" sz="1400" spc="-1" strike="noStrike">
                <a:solidFill>
                  <a:srgbClr val="a709f5"/>
                </a:solidFill>
                <a:latin typeface="Cambria"/>
                <a:ea typeface="Cambria"/>
              </a:rPr>
              <a:t>'b'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p.EdgeColor=</a:t>
            </a:r>
            <a:r>
              <a:rPr b="0" lang="en-IN" sz="1400" spc="-1" strike="noStrike">
                <a:solidFill>
                  <a:srgbClr val="a709f5"/>
                </a:solidFill>
                <a:latin typeface="Cambria"/>
                <a:ea typeface="Cambria"/>
              </a:rPr>
              <a:t>'k'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63" name="TextBox 24"/>
          <p:cNvSpPr/>
          <p:nvPr/>
        </p:nvSpPr>
        <p:spPr>
          <a:xfrm>
            <a:off x="745560" y="431280"/>
            <a:ext cx="1253664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 </a:t>
            </a: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Complete Graphs   plot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70600" y="187704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65" name="PlaceHolder 1"/>
          <p:cNvSpPr>
            <a:spLocks noGrp="1"/>
          </p:cNvSpPr>
          <p:nvPr>
            <p:ph type="dt" idx="30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566" name="TextBox 3"/>
          <p:cNvSpPr/>
          <p:nvPr/>
        </p:nvSpPr>
        <p:spPr>
          <a:xfrm>
            <a:off x="745560" y="431280"/>
            <a:ext cx="1253664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 </a:t>
            </a: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Complete Graphs plot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67" name="TextBox 2"/>
          <p:cNvSpPr/>
          <p:nvPr/>
        </p:nvSpPr>
        <p:spPr>
          <a:xfrm flipH="1">
            <a:off x="755640" y="2231640"/>
            <a:ext cx="4100400" cy="69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Complete  Graph  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568" name="TextBox 19"/>
          <p:cNvSpPr/>
          <p:nvPr/>
        </p:nvSpPr>
        <p:spPr>
          <a:xfrm>
            <a:off x="6253560" y="4391640"/>
            <a:ext cx="4392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TextBox 21"/>
          <p:cNvSpPr/>
          <p:nvPr/>
        </p:nvSpPr>
        <p:spPr>
          <a:xfrm>
            <a:off x="5766120" y="2061000"/>
            <a:ext cx="7545240" cy="3712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e00ff"/>
                </a:solidFill>
                <a:latin typeface="Cambria"/>
                <a:ea typeface="Cambria"/>
              </a:rPr>
              <a:t>for 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N= [3 5 10 50 1000]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A=ones(N,N);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A(1:N+1:N*N)=0;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G=graph(A);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figure; plot(G);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deg = degree(G);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%deg = degree(h2);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nSizes = 8+4*sqrt(deg-min(deg)+0.5);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 NC=cell2mat(data(j,7));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nColors = rand(N,1)*0+3;</a:t>
            </a: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%NC(:,3);% deg;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%%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%p=plot(G,'MarkerSize',nSizes,'NodeCData',...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8013"/>
                </a:solidFill>
                <a:latin typeface="Cambria"/>
                <a:ea typeface="Cambria"/>
              </a:rPr>
              <a:t>% nColors,'EdgeAlpha',0.5);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p=plot(G,</a:t>
            </a:r>
            <a:r>
              <a:rPr b="0" lang="en-IN" sz="1400" spc="-1" strike="noStrike">
                <a:solidFill>
                  <a:srgbClr val="a709f5"/>
                </a:solidFill>
                <a:latin typeface="Cambria"/>
                <a:ea typeface="Cambria"/>
              </a:rPr>
              <a:t>'MarkerSize'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,nSizes,</a:t>
            </a:r>
            <a:r>
              <a:rPr b="0" lang="en-IN" sz="1400" spc="-1" strike="noStrike">
                <a:solidFill>
                  <a:srgbClr val="a709f5"/>
                </a:solidFill>
                <a:latin typeface="Cambria"/>
                <a:ea typeface="Cambria"/>
              </a:rPr>
              <a:t>'EdgeAlpha'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,0.5);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p.NodeFontSize=0.3;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p.NodeFontWeight=</a:t>
            </a:r>
            <a:r>
              <a:rPr b="0" lang="en-IN" sz="1400" spc="-1" strike="noStrike">
                <a:solidFill>
                  <a:srgbClr val="a709f5"/>
                </a:solidFill>
                <a:latin typeface="Cambria"/>
                <a:ea typeface="Cambria"/>
              </a:rPr>
              <a:t>'b'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p.EdgeColor=</a:t>
            </a:r>
            <a:r>
              <a:rPr b="0" lang="en-IN" sz="1400" spc="-1" strike="noStrike">
                <a:solidFill>
                  <a:srgbClr val="a709f5"/>
                </a:solidFill>
                <a:latin typeface="Cambria"/>
                <a:ea typeface="Cambria"/>
              </a:rPr>
              <a:t>'k'</a:t>
            </a:r>
            <a:r>
              <a:rPr b="0" lang="en-IN" sz="1400" spc="-1" strike="noStrike">
                <a:solidFill>
                  <a:srgbClr val="000000"/>
                </a:solidFill>
                <a:latin typeface="Cambria"/>
                <a:ea typeface="Cambria"/>
              </a:rPr>
              <a:t>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70" name="TextBox 23"/>
          <p:cNvSpPr/>
          <p:nvPr/>
        </p:nvSpPr>
        <p:spPr>
          <a:xfrm>
            <a:off x="5766120" y="5834520"/>
            <a:ext cx="7545240" cy="17355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p.LineWidth=2;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p.NodeColor=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'r'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A=[];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set(findall(gcf,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'-property'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'FontSize'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),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'FontName'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'Cambria'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b="0" lang="en-IN" sz="1800" spc="-1" strike="noStrike">
                <a:solidFill>
                  <a:srgbClr val="0e00ff"/>
                </a:solidFill>
                <a:latin typeface="Cambria"/>
                <a:ea typeface="Cambria"/>
              </a:rPr>
              <a:t>...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'FontSize'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,24,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'linewidth'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,2.0,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'fontweight'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'b'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)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set(gcf,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'InvertHardCopy'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'off'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'Color'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,</a:t>
            </a:r>
            <a:r>
              <a:rPr b="0" lang="en-IN" sz="1800" spc="-1" strike="noStrike">
                <a:solidFill>
                  <a:srgbClr val="a709f5"/>
                </a:solidFill>
                <a:latin typeface="Cambria"/>
                <a:ea typeface="Cambria"/>
              </a:rPr>
              <a:t>'white'</a:t>
            </a:r>
            <a:r>
              <a:rPr b="0" lang="en-IN" sz="1800" spc="-1" strike="noStrike">
                <a:solidFill>
                  <a:srgbClr val="000000"/>
                </a:solidFill>
                <a:latin typeface="Cambria"/>
                <a:ea typeface="Cambria"/>
              </a:rPr>
              <a:t>);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1" name="TextBox 5"/>
          <p:cNvSpPr/>
          <p:nvPr/>
        </p:nvSpPr>
        <p:spPr>
          <a:xfrm>
            <a:off x="5762520" y="7669080"/>
            <a:ext cx="7545240" cy="1914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000000"/>
                </a:solidFill>
                <a:latin typeface="Cambria"/>
                <a:ea typeface="Cambria"/>
              </a:rPr>
              <a:t>pp=mat2str(N);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000000"/>
                </a:solidFill>
                <a:latin typeface="Cambria"/>
                <a:ea typeface="Cambria"/>
              </a:rPr>
              <a:t>[t]= title(sprintf(</a:t>
            </a:r>
            <a:r>
              <a:rPr b="0" lang="en-IN" sz="1200" spc="-1" strike="noStrike">
                <a:solidFill>
                  <a:srgbClr val="a709f5"/>
                </a:solidFill>
                <a:latin typeface="Cambria"/>
                <a:ea typeface="Cambria"/>
              </a:rPr>
              <a:t>'N= %s'</a:t>
            </a:r>
            <a:r>
              <a:rPr b="0" lang="en-IN" sz="1200" spc="-1" strike="noStrike">
                <a:solidFill>
                  <a:srgbClr val="000000"/>
                </a:solidFill>
                <a:latin typeface="Cambria"/>
                <a:ea typeface="Cambria"/>
              </a:rPr>
              <a:t>, pp));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200"/>
            </a:b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008013"/>
                </a:solidFill>
                <a:latin typeface="Cambria"/>
                <a:ea typeface="Cambria"/>
              </a:rPr>
              <a:t>% title(['Time= ',num2str(pp), 'Sec'])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008013"/>
                </a:solidFill>
                <a:latin typeface="Cambria"/>
                <a:ea typeface="Cambria"/>
              </a:rPr>
              <a:t>% pp=[];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000000"/>
                </a:solidFill>
                <a:latin typeface="Cambria"/>
                <a:ea typeface="Cambria"/>
              </a:rPr>
              <a:t>t.FontSize = 16;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000000"/>
                </a:solidFill>
                <a:latin typeface="Cambria"/>
                <a:ea typeface="Cambria"/>
              </a:rPr>
              <a:t>t.FontAngle = </a:t>
            </a:r>
            <a:r>
              <a:rPr b="0" lang="en-IN" sz="1200" spc="-1" strike="noStrike">
                <a:solidFill>
                  <a:srgbClr val="a709f5"/>
                </a:solidFill>
                <a:latin typeface="Cambria"/>
                <a:ea typeface="Cambria"/>
              </a:rPr>
              <a:t>'italic'</a:t>
            </a:r>
            <a:r>
              <a:rPr b="0" lang="en-IN" sz="1200" spc="-1" strike="noStrike">
                <a:solidFill>
                  <a:srgbClr val="000000"/>
                </a:solidFill>
                <a:latin typeface="Cambria"/>
                <a:ea typeface="Cambria"/>
              </a:rPr>
              <a:t>;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000000"/>
                </a:solidFill>
                <a:latin typeface="Cambria"/>
                <a:ea typeface="Cambria"/>
              </a:rPr>
              <a:t>axis </a:t>
            </a:r>
            <a:r>
              <a:rPr b="0" lang="en-IN" sz="1200" spc="-1" strike="noStrike">
                <a:solidFill>
                  <a:srgbClr val="a709f5"/>
                </a:solidFill>
                <a:latin typeface="Cambria"/>
                <a:ea typeface="Cambria"/>
              </a:rPr>
              <a:t>off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1200" spc="-1" strike="noStrike">
                <a:solidFill>
                  <a:srgbClr val="0e00ff"/>
                </a:solidFill>
                <a:latin typeface="Cambria"/>
                <a:ea typeface="Cambria"/>
              </a:rPr>
              <a:t>end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70600" y="187704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73" name="PlaceHolder 1"/>
          <p:cNvSpPr>
            <a:spLocks noGrp="1"/>
          </p:cNvSpPr>
          <p:nvPr>
            <p:ph type="dt" idx="31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574" name="TextBox 3"/>
          <p:cNvSpPr/>
          <p:nvPr/>
        </p:nvSpPr>
        <p:spPr>
          <a:xfrm>
            <a:off x="745560" y="431280"/>
            <a:ext cx="749628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 </a:t>
            </a: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Complete bipartite Graphs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75" name="TextBox 2"/>
          <p:cNvSpPr/>
          <p:nvPr/>
        </p:nvSpPr>
        <p:spPr>
          <a:xfrm flipH="1">
            <a:off x="754920" y="2231640"/>
            <a:ext cx="6332760" cy="699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mbria"/>
                <a:ea typeface="Cambria"/>
              </a:rPr>
              <a:t>Complete bipartite  Graph  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576" name="TextBox 19"/>
          <p:cNvSpPr/>
          <p:nvPr/>
        </p:nvSpPr>
        <p:spPr>
          <a:xfrm>
            <a:off x="6253560" y="4391640"/>
            <a:ext cx="4392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7" name="Picture 7" descr=""/>
          <p:cNvPicPr/>
          <p:nvPr/>
        </p:nvPicPr>
        <p:blipFill>
          <a:blip r:embed="rId2"/>
          <a:stretch/>
        </p:blipFill>
        <p:spPr>
          <a:xfrm>
            <a:off x="4931280" y="3188160"/>
            <a:ext cx="8999280" cy="635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70600" y="187704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79" name="PlaceHolder 1"/>
          <p:cNvSpPr>
            <a:spLocks noGrp="1"/>
          </p:cNvSpPr>
          <p:nvPr>
            <p:ph type="dt" idx="32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580" name="TextBox 3"/>
          <p:cNvSpPr/>
          <p:nvPr/>
        </p:nvSpPr>
        <p:spPr>
          <a:xfrm>
            <a:off x="745560" y="431280"/>
            <a:ext cx="1324260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Cliques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81" name="TextBox 19"/>
          <p:cNvSpPr/>
          <p:nvPr/>
        </p:nvSpPr>
        <p:spPr>
          <a:xfrm>
            <a:off x="6253560" y="4391640"/>
            <a:ext cx="4392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2" name="Picture 5" descr=""/>
          <p:cNvPicPr/>
          <p:nvPr/>
        </p:nvPicPr>
        <p:blipFill>
          <a:blip r:embed="rId2"/>
          <a:stretch/>
        </p:blipFill>
        <p:spPr>
          <a:xfrm>
            <a:off x="5084280" y="2585520"/>
            <a:ext cx="8904240" cy="592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70600" y="187704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584" name="PlaceHolder 1"/>
          <p:cNvSpPr>
            <a:spLocks noGrp="1"/>
          </p:cNvSpPr>
          <p:nvPr>
            <p:ph type="dt" idx="33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585" name="TextBox 3"/>
          <p:cNvSpPr/>
          <p:nvPr/>
        </p:nvSpPr>
        <p:spPr>
          <a:xfrm>
            <a:off x="745560" y="431280"/>
            <a:ext cx="12536640" cy="6382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>
                <a:solidFill>
                  <a:srgbClr val="0000ff"/>
                </a:solidFill>
                <a:latin typeface="Cambria"/>
                <a:ea typeface="Cambria"/>
              </a:rPr>
              <a:t>Spanning Tree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86" name="TextBox 19"/>
          <p:cNvSpPr/>
          <p:nvPr/>
        </p:nvSpPr>
        <p:spPr>
          <a:xfrm>
            <a:off x="6253560" y="4391640"/>
            <a:ext cx="4392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7" name="Picture 6" descr=""/>
          <p:cNvPicPr/>
          <p:nvPr/>
        </p:nvPicPr>
        <p:blipFill>
          <a:blip r:embed="rId2"/>
          <a:stretch/>
        </p:blipFill>
        <p:spPr>
          <a:xfrm>
            <a:off x="3490920" y="1911240"/>
            <a:ext cx="10904400" cy="751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74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28" name="PlaceHolder 1"/>
          <p:cNvSpPr>
            <a:spLocks noGrp="1"/>
          </p:cNvSpPr>
          <p:nvPr>
            <p:ph type="dt" idx="15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129" name="TextBox 3"/>
          <p:cNvSpPr/>
          <p:nvPr/>
        </p:nvSpPr>
        <p:spPr>
          <a:xfrm>
            <a:off x="745560" y="431280"/>
            <a:ext cx="1304064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0000ff"/>
                </a:solidFill>
                <a:latin typeface="Cambria"/>
                <a:ea typeface="Cambria"/>
              </a:rPr>
              <a:t>Clustering Coefficients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130" name="Picture 11" descr=""/>
          <p:cNvPicPr/>
          <p:nvPr/>
        </p:nvPicPr>
        <p:blipFill>
          <a:blip r:embed="rId2"/>
          <a:stretch/>
        </p:blipFill>
        <p:spPr>
          <a:xfrm>
            <a:off x="7768800" y="4293720"/>
            <a:ext cx="5614920" cy="4953240"/>
          </a:xfrm>
          <a:prstGeom prst="rect">
            <a:avLst/>
          </a:prstGeom>
          <a:ln w="0">
            <a:noFill/>
          </a:ln>
        </p:spPr>
      </p:pic>
      <p:sp>
        <p:nvSpPr>
          <p:cNvPr id="131" name="TextBox 5"/>
          <p:cNvSpPr/>
          <p:nvPr/>
        </p:nvSpPr>
        <p:spPr>
          <a:xfrm>
            <a:off x="538560" y="6630480"/>
            <a:ext cx="3641040" cy="28328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n=length(G);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C=zeros(n,1);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e00ff"/>
                </a:solidFill>
                <a:latin typeface="Cambria"/>
                <a:ea typeface="Cambria"/>
              </a:rPr>
              <a:t>for 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u=1:n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V=find(G(u,:));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k=length(V);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e00ff"/>
                </a:solidFill>
                <a:latin typeface="Cambria"/>
                <a:ea typeface="Cambria"/>
              </a:rPr>
              <a:t>if </a:t>
            </a: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k&gt;=2 </a:t>
            </a:r>
            <a:r>
              <a:rPr b="0" lang="en-US" sz="1800" spc="-1" strike="noStrike">
                <a:solidFill>
                  <a:srgbClr val="008013"/>
                </a:solidFill>
                <a:latin typeface="Cambria"/>
                <a:ea typeface="Cambria"/>
              </a:rPr>
              <a:t>%degree must be at least 2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S=G(V,V);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mbria"/>
                <a:ea typeface="Cambria"/>
              </a:rPr>
              <a:t>C(u)=sum(S(:))/(k^2-k);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e00ff"/>
                </a:solidFill>
                <a:latin typeface="Cambria"/>
                <a:ea typeface="Cambria"/>
              </a:rPr>
              <a:t>end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e00ff"/>
                </a:solidFill>
                <a:latin typeface="Cambria"/>
                <a:ea typeface="Cambria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" name="TextBox 7"/>
          <p:cNvSpPr/>
          <p:nvPr/>
        </p:nvSpPr>
        <p:spPr>
          <a:xfrm>
            <a:off x="4451760" y="9018000"/>
            <a:ext cx="7545240" cy="4554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https://github.com/mdhumphries/SmallWorldNess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3"/>
          <a:stretch/>
        </p:blipFill>
        <p:spPr>
          <a:xfrm>
            <a:off x="722880" y="2375640"/>
            <a:ext cx="3939480" cy="226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7164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35" name="PlaceHolder 1"/>
          <p:cNvSpPr>
            <a:spLocks noGrp="1"/>
          </p:cNvSpPr>
          <p:nvPr>
            <p:ph type="dt" idx="16"/>
          </p:nvPr>
        </p:nvSpPr>
        <p:spPr>
          <a:xfrm>
            <a:off x="738000" y="10009800"/>
            <a:ext cx="3441960" cy="57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94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940" spc="-1" strike="noStrike">
                <a:solidFill>
                  <a:srgbClr val="8b8b8b"/>
                </a:solidFill>
                <a:latin typeface="Calibri"/>
              </a:rPr>
              <a:t>Help Barabasi</a:t>
            </a:r>
            <a:endParaRPr b="0" lang="en-IN" sz="1940" spc="-1" strike="noStrike">
              <a:latin typeface="Times New Roman"/>
            </a:endParaRPr>
          </a:p>
        </p:txBody>
      </p:sp>
      <p:sp>
        <p:nvSpPr>
          <p:cNvPr id="136" name="TextBox 3"/>
          <p:cNvSpPr/>
          <p:nvPr/>
        </p:nvSpPr>
        <p:spPr>
          <a:xfrm>
            <a:off x="745560" y="431280"/>
            <a:ext cx="13040640" cy="8208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IN" sz="4800" spc="-1" strike="noStrike">
                <a:solidFill>
                  <a:srgbClr val="0000ff"/>
                </a:solidFill>
                <a:latin typeface="Cambria"/>
                <a:ea typeface="Cambria"/>
              </a:rPr>
              <a:t>Clustering Coefficients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137" name="Picture 6" descr=""/>
          <p:cNvPicPr/>
          <p:nvPr/>
        </p:nvPicPr>
        <p:blipFill>
          <a:blip r:embed="rId2"/>
          <a:stretch/>
        </p:blipFill>
        <p:spPr>
          <a:xfrm>
            <a:off x="1006920" y="4317840"/>
            <a:ext cx="13103640" cy="216252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8" descr=""/>
          <p:cNvPicPr/>
          <p:nvPr/>
        </p:nvPicPr>
        <p:blipFill>
          <a:blip r:embed="rId3"/>
          <a:stretch/>
        </p:blipFill>
        <p:spPr>
          <a:xfrm>
            <a:off x="6443280" y="7084800"/>
            <a:ext cx="2896920" cy="133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40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Centralities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2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43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4" name="Picture 8" descr="Chart, rada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2616840" y="2451960"/>
            <a:ext cx="10665360" cy="6601320"/>
          </a:xfrm>
          <a:prstGeom prst="rect">
            <a:avLst/>
          </a:prstGeom>
          <a:ln w="0">
            <a:noFill/>
          </a:ln>
        </p:spPr>
      </p:pic>
      <p:sp>
        <p:nvSpPr>
          <p:cNvPr id="145" name="Rectangle 3"/>
          <p:cNvSpPr/>
          <p:nvPr/>
        </p:nvSpPr>
        <p:spPr>
          <a:xfrm>
            <a:off x="2621880" y="7050240"/>
            <a:ext cx="10655280" cy="2024640"/>
          </a:xfrm>
          <a:prstGeom prst="rect">
            <a:avLst/>
          </a:prstGeom>
          <a:gradFill rotWithShape="0">
            <a:gsLst>
              <a:gs pos="0">
                <a:srgbClr val="e3fbc2"/>
              </a:gs>
              <a:gs pos="100000">
                <a:srgbClr val="f4ffe6"/>
              </a:gs>
            </a:gsLst>
            <a:lin ang="16200000"/>
          </a:gradFill>
          <a:ln>
            <a:solidFill>
              <a:srgbClr val="98b855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" descr="Network Technology Background"/>
          <p:cNvPicPr/>
          <p:nvPr/>
        </p:nvPicPr>
        <p:blipFill>
          <a:blip r:embed="rId1">
            <a:alphaModFix amt="60000"/>
          </a:blip>
          <a:srcRect l="0" t="0" r="-2" b="3428"/>
          <a:stretch/>
        </p:blipFill>
        <p:spPr>
          <a:xfrm>
            <a:off x="538560" y="1866600"/>
            <a:ext cx="13679640" cy="7694280"/>
          </a:xfrm>
          <a:prstGeom prst="rect">
            <a:avLst/>
          </a:prstGeom>
          <a:ln cap="sq" w="444500">
            <a:solidFill>
              <a:srgbClr val="000000"/>
            </a:solidFill>
            <a:miter/>
          </a:ln>
          <a:effectLst>
            <a:outerShdw algn="bl" blurRad="254160" dir="2700000" dist="190409" rotWithShape="0" sy="90000">
              <a:srgbClr val="000000">
                <a:alpha val="40000"/>
              </a:srgbClr>
            </a:outerShdw>
          </a:effectLst>
        </p:spPr>
      </p:pic>
      <p:sp>
        <p:nvSpPr>
          <p:cNvPr id="147" name="PlaceHolder 1"/>
          <p:cNvSpPr>
            <a:spLocks noGrp="1"/>
          </p:cNvSpPr>
          <p:nvPr>
            <p:ph/>
          </p:nvPr>
        </p:nvSpPr>
        <p:spPr>
          <a:xfrm>
            <a:off x="884520" y="1320120"/>
            <a:ext cx="13573080" cy="851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882"/>
              </a:spcBef>
              <a:buNone/>
              <a:tabLst>
                <a:tab algn="l" pos="0"/>
              </a:tabLst>
            </a:pPr>
            <a:endParaRPr b="0" lang="en-IN" sz="44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buNone/>
              <a:tabLst>
                <a:tab algn="l" pos="0"/>
              </a:tabLst>
            </a:pPr>
            <a:endParaRPr b="0" lang="en-IN" sz="516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title"/>
          </p:nvPr>
        </p:nvSpPr>
        <p:spPr>
          <a:xfrm>
            <a:off x="384480" y="93240"/>
            <a:ext cx="13679640" cy="1198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ff"/>
                </a:solidFill>
                <a:latin typeface="Cambria"/>
                <a:ea typeface="Cambria"/>
              </a:rPr>
              <a:t>Centralities</a:t>
            </a:r>
            <a:endParaRPr b="0" lang="en-IN" sz="4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9" name="Rectangle 2"/>
              <p:cNvSpPr txBox="1"/>
              <p:nvPr/>
            </p:nvSpPr>
            <p:spPr>
              <a:xfrm>
                <a:off x="10453680" y="5580000"/>
                <a:ext cx="4341600" cy="1490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nary>
                          <m:naryPr>
                            <m:chr m:val="∑"/>
                          </m:naryPr>
                          <m:sub>
                            <m:r>
                              <m:t xml:space="preserve">𝑗</m:t>
                            </m:r>
                            <m:r>
                              <m:t xml:space="preserve">=</m:t>
                            </m:r>
                            <m:r>
                              <m:t xml:space="preserve">1</m:t>
                            </m:r>
                          </m:sub>
                          <m:sup>
                            <m:r>
                              <m:t xml:space="preserve">𝑛</m:t>
                            </m:r>
                          </m:sup>
                          <m:e>
                            <m:r>
                              <m:t xml:space="preserve">𝑑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  <m:r>
                                  <m:t xml:space="preserve">,</m:t>
                                </m:r>
                                <m:r>
                                  <m:t xml:space="preserve"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50" name="TextBox 9"/>
          <p:cNvSpPr/>
          <p:nvPr/>
        </p:nvSpPr>
        <p:spPr>
          <a:xfrm>
            <a:off x="11451960" y="9098640"/>
            <a:ext cx="30546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Ralucca Gera, NPS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1" name="Picture 8" descr="Chart, rada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2616840" y="2451960"/>
            <a:ext cx="10665360" cy="660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2885</TotalTime>
  <Application>LibreOffice/7.3.7.2$Linux_X86_64 LibreOffice_project/30$Build-2</Application>
  <AppVersion>15.0000</AppVersion>
  <Words>3696</Words>
  <Paragraphs>535</Paragraphs>
  <Company>Hewlett-Packard Company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2012-11-09T11:52:54Z</dcterms:created>
  <dc:creator>Dr S K Dana</dc:creator>
  <dc:description/>
  <dc:language>en-IN</dc:language>
  <cp:lastModifiedBy/>
  <dcterms:modified xsi:type="dcterms:W3CDTF">2024-01-29T09:42:29Z</dcterms:modified>
  <cp:revision>99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22</vt:i4>
  </property>
  <property fmtid="{D5CDD505-2E9C-101B-9397-08002B2CF9AE}" pid="3" name="PresentationFormat">
    <vt:lpwstr>Custom</vt:lpwstr>
  </property>
  <property fmtid="{D5CDD505-2E9C-101B-9397-08002B2CF9AE}" pid="4" name="Slides">
    <vt:i4>58</vt:i4>
  </property>
</Properties>
</file>